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Default Extension="vsdx" ContentType="application/vnd.ms-visio.drawing"/>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slideMasters/slideMaster8.xml" ContentType="application/vnd.openxmlformats-officedocument.presentationml.slideMaster+xml"/>
  <Override PartName="/ppt/tags/tag34.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tags/tag22.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7" r:id="rId1"/>
    <p:sldMasterId id="2147483668" r:id="rId2"/>
    <p:sldMasterId id="2147483714" r:id="rId3"/>
    <p:sldMasterId id="2147483728" r:id="rId4"/>
    <p:sldMasterId id="2147483720" r:id="rId5"/>
    <p:sldMasterId id="2147483698" r:id="rId6"/>
    <p:sldMasterId id="2147483738" r:id="rId7"/>
    <p:sldMasterId id="2147483750" r:id="rId8"/>
    <p:sldMasterId id="2147483805" r:id="rId9"/>
  </p:sldMasterIdLst>
  <p:notesMasterIdLst>
    <p:notesMasterId r:id="rId44"/>
  </p:notesMasterIdLst>
  <p:handoutMasterIdLst>
    <p:handoutMasterId r:id="rId45"/>
  </p:handoutMasterIdLst>
  <p:sldIdLst>
    <p:sldId id="779" r:id="rId10"/>
    <p:sldId id="893" r:id="rId11"/>
    <p:sldId id="909" r:id="rId12"/>
    <p:sldId id="892" r:id="rId13"/>
    <p:sldId id="864" r:id="rId14"/>
    <p:sldId id="800" r:id="rId15"/>
    <p:sldId id="894" r:id="rId16"/>
    <p:sldId id="896" r:id="rId17"/>
    <p:sldId id="861" r:id="rId18"/>
    <p:sldId id="884" r:id="rId19"/>
    <p:sldId id="867" r:id="rId20"/>
    <p:sldId id="907" r:id="rId21"/>
    <p:sldId id="822" r:id="rId22"/>
    <p:sldId id="862" r:id="rId23"/>
    <p:sldId id="873" r:id="rId24"/>
    <p:sldId id="895" r:id="rId25"/>
    <p:sldId id="868" r:id="rId26"/>
    <p:sldId id="908" r:id="rId27"/>
    <p:sldId id="910" r:id="rId28"/>
    <p:sldId id="900" r:id="rId29"/>
    <p:sldId id="903" r:id="rId30"/>
    <p:sldId id="888" r:id="rId31"/>
    <p:sldId id="872" r:id="rId32"/>
    <p:sldId id="890" r:id="rId33"/>
    <p:sldId id="904" r:id="rId34"/>
    <p:sldId id="911" r:id="rId35"/>
    <p:sldId id="912" r:id="rId36"/>
    <p:sldId id="865" r:id="rId37"/>
    <p:sldId id="913" r:id="rId38"/>
    <p:sldId id="914" r:id="rId39"/>
    <p:sldId id="915" r:id="rId40"/>
    <p:sldId id="916" r:id="rId41"/>
    <p:sldId id="898" r:id="rId42"/>
    <p:sldId id="852" r:id="rId43"/>
  </p:sldIdLst>
  <p:sldSz cx="9144000" cy="6858000" type="screen4x3"/>
  <p:notesSz cx="9931400" cy="67945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45">
          <p15:clr>
            <a:srgbClr val="A4A3A4"/>
          </p15:clr>
        </p15:guide>
      </p15:sldGuideLst>
    </p:ext>
    <p:ext uri="{2D200454-40CA-4A62-9FC3-DE9A4176ACB9}">
      <p15:notesGuideLst xmlns:p15="http://schemas.microsoft.com/office/powerpoint/2012/main" xmlns="">
        <p15:guide id="1" orient="horz" pos="2140">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8B7"/>
    <a:srgbClr val="E50012"/>
    <a:srgbClr val="0707C9"/>
    <a:srgbClr val="DBD8D3"/>
    <a:srgbClr val="000000"/>
    <a:srgbClr val="500000"/>
    <a:srgbClr val="007434"/>
    <a:srgbClr val="006035"/>
    <a:srgbClr val="E0D6BE"/>
    <a:srgbClr val="F0EC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40" autoAdjust="0"/>
  </p:normalViewPr>
  <p:slideViewPr>
    <p:cSldViewPr>
      <p:cViewPr>
        <p:scale>
          <a:sx n="60" d="100"/>
          <a:sy n="60" d="100"/>
        </p:scale>
        <p:origin x="-1422" y="-90"/>
      </p:cViewPr>
      <p:guideLst>
        <p:guide orient="horz" pos="2160"/>
        <p:guide pos="284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6" d="100"/>
          <a:sy n="76" d="100"/>
        </p:scale>
        <p:origin x="-1134" y="-102"/>
      </p:cViewPr>
      <p:guideLst>
        <p:guide orient="horz" pos="2140"/>
        <p:guide pos="312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9C5CB-055B-4BAB-B578-72C4B55962B4}" type="doc">
      <dgm:prSet loTypeId="urn:microsoft.com/office/officeart/2005/8/layout/gear1" loCatId="process" qsTypeId="urn:microsoft.com/office/officeart/2005/8/quickstyle/simple1" qsCatId="simple" csTypeId="urn:microsoft.com/office/officeart/2005/8/colors/accent1_2" csCatId="accent1" phldr="1"/>
      <dgm:spPr/>
    </dgm:pt>
    <dgm:pt modelId="{75974571-FC3B-4ABA-AA0F-B26D62B3496F}">
      <dgm:prSet phldrT="[文本]" custT="1"/>
      <dgm:spPr/>
      <dgm:t>
        <a:bodyPr/>
        <a:lstStyle/>
        <a:p>
          <a:r>
            <a:rPr lang="zh-CN" altLang="en-US" sz="2800" b="1" dirty="0" smtClean="0"/>
            <a:t>乡</a:t>
          </a:r>
          <a:endParaRPr lang="zh-CN" altLang="en-US" sz="2800" b="1" dirty="0"/>
        </a:p>
      </dgm:t>
    </dgm:pt>
    <dgm:pt modelId="{E5CC7E9B-A6D7-4737-B6BC-F56D540A7FC4}" type="parTrans" cxnId="{C99D1F45-25BE-4143-92F0-838345C19B5D}">
      <dgm:prSet/>
      <dgm:spPr/>
      <dgm:t>
        <a:bodyPr/>
        <a:lstStyle/>
        <a:p>
          <a:endParaRPr lang="zh-CN" altLang="en-US"/>
        </a:p>
      </dgm:t>
    </dgm:pt>
    <dgm:pt modelId="{8F123926-C4A6-45AF-B86A-C4FB1A101778}" type="sibTrans" cxnId="{C99D1F45-25BE-4143-92F0-838345C19B5D}">
      <dgm:prSet/>
      <dgm:spPr/>
      <dgm:t>
        <a:bodyPr/>
        <a:lstStyle/>
        <a:p>
          <a:endParaRPr lang="zh-CN" altLang="en-US"/>
        </a:p>
      </dgm:t>
    </dgm:pt>
    <dgm:pt modelId="{DF5E5574-8BF1-4C59-ACB6-ACBF0F4C42D1}">
      <dgm:prSet phldrT="[文本]" custT="1"/>
      <dgm:spPr/>
      <dgm:t>
        <a:bodyPr/>
        <a:lstStyle/>
        <a:p>
          <a:r>
            <a:rPr lang="zh-CN" altLang="en-US" sz="2800" b="1" dirty="0" smtClean="0"/>
            <a:t>县</a:t>
          </a:r>
          <a:endParaRPr lang="zh-CN" altLang="en-US" sz="2800" b="1" dirty="0"/>
        </a:p>
      </dgm:t>
    </dgm:pt>
    <dgm:pt modelId="{D7D4966A-42CE-4E9A-A114-6A9614F67416}" type="parTrans" cxnId="{F854FB46-E9D2-433B-BE13-CDE1764586FA}">
      <dgm:prSet/>
      <dgm:spPr/>
      <dgm:t>
        <a:bodyPr/>
        <a:lstStyle/>
        <a:p>
          <a:endParaRPr lang="zh-CN" altLang="en-US"/>
        </a:p>
      </dgm:t>
    </dgm:pt>
    <dgm:pt modelId="{C727B03C-96F6-46A7-B70F-858CE40A8676}" type="sibTrans" cxnId="{F854FB46-E9D2-433B-BE13-CDE1764586FA}">
      <dgm:prSet/>
      <dgm:spPr/>
      <dgm:t>
        <a:bodyPr/>
        <a:lstStyle/>
        <a:p>
          <a:endParaRPr lang="zh-CN" altLang="en-US"/>
        </a:p>
      </dgm:t>
    </dgm:pt>
    <dgm:pt modelId="{0C5CEE2E-0006-4F83-BE03-58194898831B}">
      <dgm:prSet phldrT="[文本]" custT="1"/>
      <dgm:spPr/>
      <dgm:t>
        <a:bodyPr/>
        <a:lstStyle/>
        <a:p>
          <a:r>
            <a:rPr lang="zh-CN" altLang="en-US" sz="2800" b="1" dirty="0" smtClean="0"/>
            <a:t>市</a:t>
          </a:r>
          <a:endParaRPr lang="zh-CN" altLang="en-US" sz="2800" b="1" dirty="0"/>
        </a:p>
      </dgm:t>
    </dgm:pt>
    <dgm:pt modelId="{710BC16D-A723-4087-92F3-643E9CC1A601}" type="parTrans" cxnId="{8D16565A-5981-4D89-ABBC-895F77C82BD2}">
      <dgm:prSet/>
      <dgm:spPr/>
      <dgm:t>
        <a:bodyPr/>
        <a:lstStyle/>
        <a:p>
          <a:endParaRPr lang="zh-CN" altLang="en-US"/>
        </a:p>
      </dgm:t>
    </dgm:pt>
    <dgm:pt modelId="{F7CB74EB-DB20-4C6D-BAD4-3AEC8EA5C432}" type="sibTrans" cxnId="{8D16565A-5981-4D89-ABBC-895F77C82BD2}">
      <dgm:prSet/>
      <dgm:spPr/>
      <dgm:t>
        <a:bodyPr/>
        <a:lstStyle/>
        <a:p>
          <a:endParaRPr lang="zh-CN" altLang="en-US"/>
        </a:p>
      </dgm:t>
    </dgm:pt>
    <dgm:pt modelId="{C39D3B64-E236-4F0C-999D-0074158C5C70}" type="pres">
      <dgm:prSet presAssocID="{C0D9C5CB-055B-4BAB-B578-72C4B55962B4}" presName="composite" presStyleCnt="0">
        <dgm:presLayoutVars>
          <dgm:chMax val="3"/>
          <dgm:animLvl val="lvl"/>
          <dgm:resizeHandles val="exact"/>
        </dgm:presLayoutVars>
      </dgm:prSet>
      <dgm:spPr/>
    </dgm:pt>
    <dgm:pt modelId="{F2AA8E5F-BB44-42C9-AB46-7D0B18441480}" type="pres">
      <dgm:prSet presAssocID="{75974571-FC3B-4ABA-AA0F-B26D62B3496F}" presName="gear1" presStyleLbl="node1" presStyleIdx="0" presStyleCnt="3" custScaleX="77959" custScaleY="77955" custLinFactNeighborX="-13538" custLinFactNeighborY="-1582">
        <dgm:presLayoutVars>
          <dgm:chMax val="1"/>
          <dgm:bulletEnabled val="1"/>
        </dgm:presLayoutVars>
      </dgm:prSet>
      <dgm:spPr/>
      <dgm:t>
        <a:bodyPr/>
        <a:lstStyle/>
        <a:p>
          <a:endParaRPr lang="zh-CN" altLang="en-US"/>
        </a:p>
      </dgm:t>
    </dgm:pt>
    <dgm:pt modelId="{575440F3-40CD-407F-8223-29B03C40939F}" type="pres">
      <dgm:prSet presAssocID="{75974571-FC3B-4ABA-AA0F-B26D62B3496F}" presName="gear1srcNode" presStyleLbl="node1" presStyleIdx="0" presStyleCnt="3"/>
      <dgm:spPr/>
      <dgm:t>
        <a:bodyPr/>
        <a:lstStyle/>
        <a:p>
          <a:endParaRPr lang="zh-CN" altLang="en-US"/>
        </a:p>
      </dgm:t>
    </dgm:pt>
    <dgm:pt modelId="{69925A05-124E-416A-88A9-E2C4DAB8EB6B}" type="pres">
      <dgm:prSet presAssocID="{75974571-FC3B-4ABA-AA0F-B26D62B3496F}" presName="gear1dstNode" presStyleLbl="node1" presStyleIdx="0" presStyleCnt="3"/>
      <dgm:spPr/>
      <dgm:t>
        <a:bodyPr/>
        <a:lstStyle/>
        <a:p>
          <a:endParaRPr lang="zh-CN" altLang="en-US"/>
        </a:p>
      </dgm:t>
    </dgm:pt>
    <dgm:pt modelId="{66CE6AAE-C3D8-419A-93C7-3B59159D37A8}" type="pres">
      <dgm:prSet presAssocID="{DF5E5574-8BF1-4C59-ACB6-ACBF0F4C42D1}" presName="gear2" presStyleLbl="node1" presStyleIdx="1" presStyleCnt="3">
        <dgm:presLayoutVars>
          <dgm:chMax val="1"/>
          <dgm:bulletEnabled val="1"/>
        </dgm:presLayoutVars>
      </dgm:prSet>
      <dgm:spPr/>
      <dgm:t>
        <a:bodyPr/>
        <a:lstStyle/>
        <a:p>
          <a:endParaRPr lang="zh-CN" altLang="en-US"/>
        </a:p>
      </dgm:t>
    </dgm:pt>
    <dgm:pt modelId="{601EF5F3-C2DD-4389-833F-45609537DB5F}" type="pres">
      <dgm:prSet presAssocID="{DF5E5574-8BF1-4C59-ACB6-ACBF0F4C42D1}" presName="gear2srcNode" presStyleLbl="node1" presStyleIdx="1" presStyleCnt="3"/>
      <dgm:spPr/>
      <dgm:t>
        <a:bodyPr/>
        <a:lstStyle/>
        <a:p>
          <a:endParaRPr lang="zh-CN" altLang="en-US"/>
        </a:p>
      </dgm:t>
    </dgm:pt>
    <dgm:pt modelId="{16156799-795C-497E-9223-953723D1C41F}" type="pres">
      <dgm:prSet presAssocID="{DF5E5574-8BF1-4C59-ACB6-ACBF0F4C42D1}" presName="gear2dstNode" presStyleLbl="node1" presStyleIdx="1" presStyleCnt="3"/>
      <dgm:spPr/>
      <dgm:t>
        <a:bodyPr/>
        <a:lstStyle/>
        <a:p>
          <a:endParaRPr lang="zh-CN" altLang="en-US"/>
        </a:p>
      </dgm:t>
    </dgm:pt>
    <dgm:pt modelId="{0FF6EE9C-9C9E-4997-BD99-7D586BF58568}" type="pres">
      <dgm:prSet presAssocID="{0C5CEE2E-0006-4F83-BE03-58194898831B}" presName="gear3" presStyleLbl="node1" presStyleIdx="2" presStyleCnt="3" custLinFactNeighborX="-3458" custLinFactNeighborY="2276"/>
      <dgm:spPr/>
      <dgm:t>
        <a:bodyPr/>
        <a:lstStyle/>
        <a:p>
          <a:endParaRPr lang="zh-CN" altLang="en-US"/>
        </a:p>
      </dgm:t>
    </dgm:pt>
    <dgm:pt modelId="{D34F10DB-927B-4B7F-AFAE-D08548D8C3E8}" type="pres">
      <dgm:prSet presAssocID="{0C5CEE2E-0006-4F83-BE03-58194898831B}" presName="gear3tx" presStyleLbl="node1" presStyleIdx="2" presStyleCnt="3">
        <dgm:presLayoutVars>
          <dgm:chMax val="1"/>
          <dgm:bulletEnabled val="1"/>
        </dgm:presLayoutVars>
      </dgm:prSet>
      <dgm:spPr/>
      <dgm:t>
        <a:bodyPr/>
        <a:lstStyle/>
        <a:p>
          <a:endParaRPr lang="zh-CN" altLang="en-US"/>
        </a:p>
      </dgm:t>
    </dgm:pt>
    <dgm:pt modelId="{D88F546D-C89E-401D-81A9-D8AD9E041FF0}" type="pres">
      <dgm:prSet presAssocID="{0C5CEE2E-0006-4F83-BE03-58194898831B}" presName="gear3srcNode" presStyleLbl="node1" presStyleIdx="2" presStyleCnt="3"/>
      <dgm:spPr/>
      <dgm:t>
        <a:bodyPr/>
        <a:lstStyle/>
        <a:p>
          <a:endParaRPr lang="zh-CN" altLang="en-US"/>
        </a:p>
      </dgm:t>
    </dgm:pt>
    <dgm:pt modelId="{AE1DBA6D-BC45-4563-8AFF-0A3FFA196E0A}" type="pres">
      <dgm:prSet presAssocID="{0C5CEE2E-0006-4F83-BE03-58194898831B}" presName="gear3dstNode" presStyleLbl="node1" presStyleIdx="2" presStyleCnt="3"/>
      <dgm:spPr/>
      <dgm:t>
        <a:bodyPr/>
        <a:lstStyle/>
        <a:p>
          <a:endParaRPr lang="zh-CN" altLang="en-US"/>
        </a:p>
      </dgm:t>
    </dgm:pt>
    <dgm:pt modelId="{07562CFA-02EB-4776-AC41-69604EF1A9D4}" type="pres">
      <dgm:prSet presAssocID="{8F123926-C4A6-45AF-B86A-C4FB1A101778}" presName="connector1" presStyleLbl="sibTrans2D1" presStyleIdx="0" presStyleCnt="3" custScaleX="91794" custScaleY="94425" custLinFactNeighborX="-17708" custLinFactNeighborY="3358"/>
      <dgm:spPr/>
      <dgm:t>
        <a:bodyPr/>
        <a:lstStyle/>
        <a:p>
          <a:endParaRPr lang="zh-CN" altLang="en-US"/>
        </a:p>
      </dgm:t>
    </dgm:pt>
    <dgm:pt modelId="{C60DBA47-321C-42E9-8228-52723C2DD45E}" type="pres">
      <dgm:prSet presAssocID="{C727B03C-96F6-46A7-B70F-858CE40A8676}" presName="connector2" presStyleLbl="sibTrans2D1" presStyleIdx="1" presStyleCnt="3"/>
      <dgm:spPr/>
      <dgm:t>
        <a:bodyPr/>
        <a:lstStyle/>
        <a:p>
          <a:endParaRPr lang="zh-CN" altLang="en-US"/>
        </a:p>
      </dgm:t>
    </dgm:pt>
    <dgm:pt modelId="{7C8219EC-AF12-4F7E-9EE5-3A277B49260C}" type="pres">
      <dgm:prSet presAssocID="{F7CB74EB-DB20-4C6D-BAD4-3AEC8EA5C432}" presName="connector3" presStyleLbl="sibTrans2D1" presStyleIdx="2" presStyleCnt="3"/>
      <dgm:spPr/>
      <dgm:t>
        <a:bodyPr/>
        <a:lstStyle/>
        <a:p>
          <a:endParaRPr lang="zh-CN" altLang="en-US"/>
        </a:p>
      </dgm:t>
    </dgm:pt>
  </dgm:ptLst>
  <dgm:cxnLst>
    <dgm:cxn modelId="{DDAB692E-6B07-4A6E-B888-159DBAA1E489}" type="presOf" srcId="{F7CB74EB-DB20-4C6D-BAD4-3AEC8EA5C432}" destId="{7C8219EC-AF12-4F7E-9EE5-3A277B49260C}" srcOrd="0" destOrd="0" presId="urn:microsoft.com/office/officeart/2005/8/layout/gear1"/>
    <dgm:cxn modelId="{CBA02756-5DF9-4BF9-82B9-DCA315EC0EEA}" type="presOf" srcId="{75974571-FC3B-4ABA-AA0F-B26D62B3496F}" destId="{575440F3-40CD-407F-8223-29B03C40939F}" srcOrd="1" destOrd="0" presId="urn:microsoft.com/office/officeart/2005/8/layout/gear1"/>
    <dgm:cxn modelId="{2A531C3B-537A-4C44-8136-08A99934D43A}" type="presOf" srcId="{DF5E5574-8BF1-4C59-ACB6-ACBF0F4C42D1}" destId="{16156799-795C-497E-9223-953723D1C41F}" srcOrd="2" destOrd="0" presId="urn:microsoft.com/office/officeart/2005/8/layout/gear1"/>
    <dgm:cxn modelId="{A7EC6383-530A-432A-94A1-9FC57FD8B49F}" type="presOf" srcId="{C0D9C5CB-055B-4BAB-B578-72C4B55962B4}" destId="{C39D3B64-E236-4F0C-999D-0074158C5C70}" srcOrd="0" destOrd="0" presId="urn:microsoft.com/office/officeart/2005/8/layout/gear1"/>
    <dgm:cxn modelId="{5D23857C-117D-4ADC-9F7E-F28BD49A8B7E}" type="presOf" srcId="{0C5CEE2E-0006-4F83-BE03-58194898831B}" destId="{D88F546D-C89E-401D-81A9-D8AD9E041FF0}" srcOrd="2" destOrd="0" presId="urn:microsoft.com/office/officeart/2005/8/layout/gear1"/>
    <dgm:cxn modelId="{CD452DC7-7CC0-4A5E-A36A-2C38BBA449B0}" type="presOf" srcId="{0C5CEE2E-0006-4F83-BE03-58194898831B}" destId="{0FF6EE9C-9C9E-4997-BD99-7D586BF58568}" srcOrd="0" destOrd="0" presId="urn:microsoft.com/office/officeart/2005/8/layout/gear1"/>
    <dgm:cxn modelId="{E4E6B391-D991-44E7-8EB5-93BA71D70497}" type="presOf" srcId="{75974571-FC3B-4ABA-AA0F-B26D62B3496F}" destId="{69925A05-124E-416A-88A9-E2C4DAB8EB6B}" srcOrd="2" destOrd="0" presId="urn:microsoft.com/office/officeart/2005/8/layout/gear1"/>
    <dgm:cxn modelId="{FFC41C71-227B-4E37-913C-FD3C25BEA0C8}" type="presOf" srcId="{75974571-FC3B-4ABA-AA0F-B26D62B3496F}" destId="{F2AA8E5F-BB44-42C9-AB46-7D0B18441480}" srcOrd="0" destOrd="0" presId="urn:microsoft.com/office/officeart/2005/8/layout/gear1"/>
    <dgm:cxn modelId="{2A5C1208-8E99-4FD9-9B43-466ACD7CC555}" type="presOf" srcId="{0C5CEE2E-0006-4F83-BE03-58194898831B}" destId="{AE1DBA6D-BC45-4563-8AFF-0A3FFA196E0A}" srcOrd="3" destOrd="0" presId="urn:microsoft.com/office/officeart/2005/8/layout/gear1"/>
    <dgm:cxn modelId="{D5F2DDAA-E23E-4A57-9054-2DA50DBFA497}" type="presOf" srcId="{C727B03C-96F6-46A7-B70F-858CE40A8676}" destId="{C60DBA47-321C-42E9-8228-52723C2DD45E}" srcOrd="0" destOrd="0" presId="urn:microsoft.com/office/officeart/2005/8/layout/gear1"/>
    <dgm:cxn modelId="{F854FB46-E9D2-433B-BE13-CDE1764586FA}" srcId="{C0D9C5CB-055B-4BAB-B578-72C4B55962B4}" destId="{DF5E5574-8BF1-4C59-ACB6-ACBF0F4C42D1}" srcOrd="1" destOrd="0" parTransId="{D7D4966A-42CE-4E9A-A114-6A9614F67416}" sibTransId="{C727B03C-96F6-46A7-B70F-858CE40A8676}"/>
    <dgm:cxn modelId="{C99D1F45-25BE-4143-92F0-838345C19B5D}" srcId="{C0D9C5CB-055B-4BAB-B578-72C4B55962B4}" destId="{75974571-FC3B-4ABA-AA0F-B26D62B3496F}" srcOrd="0" destOrd="0" parTransId="{E5CC7E9B-A6D7-4737-B6BC-F56D540A7FC4}" sibTransId="{8F123926-C4A6-45AF-B86A-C4FB1A101778}"/>
    <dgm:cxn modelId="{8D5B97C6-86A4-4ECE-8EBE-0F1AF173E9CB}" type="presOf" srcId="{DF5E5574-8BF1-4C59-ACB6-ACBF0F4C42D1}" destId="{601EF5F3-C2DD-4389-833F-45609537DB5F}" srcOrd="1" destOrd="0" presId="urn:microsoft.com/office/officeart/2005/8/layout/gear1"/>
    <dgm:cxn modelId="{C6626547-17AD-4A10-BA80-1EC503EA1A82}" type="presOf" srcId="{8F123926-C4A6-45AF-B86A-C4FB1A101778}" destId="{07562CFA-02EB-4776-AC41-69604EF1A9D4}" srcOrd="0" destOrd="0" presId="urn:microsoft.com/office/officeart/2005/8/layout/gear1"/>
    <dgm:cxn modelId="{7C3700D7-9772-440D-87FC-7A8D3472F618}" type="presOf" srcId="{0C5CEE2E-0006-4F83-BE03-58194898831B}" destId="{D34F10DB-927B-4B7F-AFAE-D08548D8C3E8}" srcOrd="1" destOrd="0" presId="urn:microsoft.com/office/officeart/2005/8/layout/gear1"/>
    <dgm:cxn modelId="{8D16565A-5981-4D89-ABBC-895F77C82BD2}" srcId="{C0D9C5CB-055B-4BAB-B578-72C4B55962B4}" destId="{0C5CEE2E-0006-4F83-BE03-58194898831B}" srcOrd="2" destOrd="0" parTransId="{710BC16D-A723-4087-92F3-643E9CC1A601}" sibTransId="{F7CB74EB-DB20-4C6D-BAD4-3AEC8EA5C432}"/>
    <dgm:cxn modelId="{FBEB92FF-EEB9-4288-818A-55304C2D2586}" type="presOf" srcId="{DF5E5574-8BF1-4C59-ACB6-ACBF0F4C42D1}" destId="{66CE6AAE-C3D8-419A-93C7-3B59159D37A8}" srcOrd="0" destOrd="0" presId="urn:microsoft.com/office/officeart/2005/8/layout/gear1"/>
    <dgm:cxn modelId="{5DA76E5F-7F7D-4477-B874-110751DCFEF8}" type="presParOf" srcId="{C39D3B64-E236-4F0C-999D-0074158C5C70}" destId="{F2AA8E5F-BB44-42C9-AB46-7D0B18441480}" srcOrd="0" destOrd="0" presId="urn:microsoft.com/office/officeart/2005/8/layout/gear1"/>
    <dgm:cxn modelId="{6660746D-D0B7-47DC-BC10-EE4AC09356B9}" type="presParOf" srcId="{C39D3B64-E236-4F0C-999D-0074158C5C70}" destId="{575440F3-40CD-407F-8223-29B03C40939F}" srcOrd="1" destOrd="0" presId="urn:microsoft.com/office/officeart/2005/8/layout/gear1"/>
    <dgm:cxn modelId="{D7FDD0AE-56BC-491A-BFD9-7F75C9000F3D}" type="presParOf" srcId="{C39D3B64-E236-4F0C-999D-0074158C5C70}" destId="{69925A05-124E-416A-88A9-E2C4DAB8EB6B}" srcOrd="2" destOrd="0" presId="urn:microsoft.com/office/officeart/2005/8/layout/gear1"/>
    <dgm:cxn modelId="{46CEA6D5-6D33-4DA7-9C32-233214633893}" type="presParOf" srcId="{C39D3B64-E236-4F0C-999D-0074158C5C70}" destId="{66CE6AAE-C3D8-419A-93C7-3B59159D37A8}" srcOrd="3" destOrd="0" presId="urn:microsoft.com/office/officeart/2005/8/layout/gear1"/>
    <dgm:cxn modelId="{E225B3D0-5B84-4D2E-860B-B0A00904897A}" type="presParOf" srcId="{C39D3B64-E236-4F0C-999D-0074158C5C70}" destId="{601EF5F3-C2DD-4389-833F-45609537DB5F}" srcOrd="4" destOrd="0" presId="urn:microsoft.com/office/officeart/2005/8/layout/gear1"/>
    <dgm:cxn modelId="{533ADA1B-D2D6-402D-AD15-FF639786DA14}" type="presParOf" srcId="{C39D3B64-E236-4F0C-999D-0074158C5C70}" destId="{16156799-795C-497E-9223-953723D1C41F}" srcOrd="5" destOrd="0" presId="urn:microsoft.com/office/officeart/2005/8/layout/gear1"/>
    <dgm:cxn modelId="{6CDE49AD-C872-4F82-AFFA-3219B1AD5E24}" type="presParOf" srcId="{C39D3B64-E236-4F0C-999D-0074158C5C70}" destId="{0FF6EE9C-9C9E-4997-BD99-7D586BF58568}" srcOrd="6" destOrd="0" presId="urn:microsoft.com/office/officeart/2005/8/layout/gear1"/>
    <dgm:cxn modelId="{899FDEDD-A39D-4C58-9A31-A11DB6421D79}" type="presParOf" srcId="{C39D3B64-E236-4F0C-999D-0074158C5C70}" destId="{D34F10DB-927B-4B7F-AFAE-D08548D8C3E8}" srcOrd="7" destOrd="0" presId="urn:microsoft.com/office/officeart/2005/8/layout/gear1"/>
    <dgm:cxn modelId="{290F5854-5754-4F0D-9A89-3D4C42BE9780}" type="presParOf" srcId="{C39D3B64-E236-4F0C-999D-0074158C5C70}" destId="{D88F546D-C89E-401D-81A9-D8AD9E041FF0}" srcOrd="8" destOrd="0" presId="urn:microsoft.com/office/officeart/2005/8/layout/gear1"/>
    <dgm:cxn modelId="{332C68CF-A6FC-4C57-87F2-ED6B8EB8DDB6}" type="presParOf" srcId="{C39D3B64-E236-4F0C-999D-0074158C5C70}" destId="{AE1DBA6D-BC45-4563-8AFF-0A3FFA196E0A}" srcOrd="9" destOrd="0" presId="urn:microsoft.com/office/officeart/2005/8/layout/gear1"/>
    <dgm:cxn modelId="{FAFBEE0E-FD3A-4B7E-9464-F7016D9937E5}" type="presParOf" srcId="{C39D3B64-E236-4F0C-999D-0074158C5C70}" destId="{07562CFA-02EB-4776-AC41-69604EF1A9D4}" srcOrd="10" destOrd="0" presId="urn:microsoft.com/office/officeart/2005/8/layout/gear1"/>
    <dgm:cxn modelId="{45D4323E-D812-4DF6-9A8C-51090FE27708}" type="presParOf" srcId="{C39D3B64-E236-4F0C-999D-0074158C5C70}" destId="{C60DBA47-321C-42E9-8228-52723C2DD45E}" srcOrd="11" destOrd="0" presId="urn:microsoft.com/office/officeart/2005/8/layout/gear1"/>
    <dgm:cxn modelId="{87724616-0FB9-492E-B7D1-CF88A8389940}" type="presParOf" srcId="{C39D3B64-E236-4F0C-999D-0074158C5C70}" destId="{7C8219EC-AF12-4F7E-9EE5-3A277B49260C}"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AA8E5F-BB44-42C9-AB46-7D0B18441480}">
      <dsp:nvSpPr>
        <dsp:cNvPr id="0" name=""/>
        <dsp:cNvSpPr/>
      </dsp:nvSpPr>
      <dsp:spPr>
        <a:xfrm>
          <a:off x="1574205" y="2273238"/>
          <a:ext cx="1512884" cy="151280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t>乡</a:t>
          </a:r>
          <a:endParaRPr lang="zh-CN" altLang="en-US" sz="2800" b="1" kern="1200" dirty="0"/>
        </a:p>
      </dsp:txBody>
      <dsp:txXfrm>
        <a:off x="1574205" y="2273238"/>
        <a:ext cx="1512884" cy="1512806"/>
      </dsp:txXfrm>
    </dsp:sp>
    <dsp:sp modelId="{66CE6AAE-C3D8-419A-93C7-3B59159D37A8}">
      <dsp:nvSpPr>
        <dsp:cNvPr id="0" name=""/>
        <dsp:cNvSpPr/>
      </dsp:nvSpPr>
      <dsp:spPr>
        <a:xfrm>
          <a:off x="493974" y="1631343"/>
          <a:ext cx="1411356" cy="14113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t>县</a:t>
          </a:r>
          <a:endParaRPr lang="zh-CN" altLang="en-US" sz="2800" b="1" kern="1200" dirty="0"/>
        </a:p>
      </dsp:txBody>
      <dsp:txXfrm>
        <a:off x="493974" y="1631343"/>
        <a:ext cx="1411356" cy="1411356"/>
      </dsp:txXfrm>
    </dsp:sp>
    <dsp:sp modelId="{0FF6EE9C-9C9E-4997-BD99-7D586BF58568}">
      <dsp:nvSpPr>
        <dsp:cNvPr id="0" name=""/>
        <dsp:cNvSpPr/>
      </dsp:nvSpPr>
      <dsp:spPr>
        <a:xfrm rot="20700000">
          <a:off x="1225913" y="696198"/>
          <a:ext cx="1382841" cy="138284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t>市</a:t>
          </a:r>
          <a:endParaRPr lang="zh-CN" altLang="en-US" sz="2800" b="1" kern="1200" dirty="0"/>
        </a:p>
      </dsp:txBody>
      <dsp:txXfrm>
        <a:off x="1529210" y="999495"/>
        <a:ext cx="776246" cy="776246"/>
      </dsp:txXfrm>
    </dsp:sp>
    <dsp:sp modelId="{07562CFA-02EB-4776-AC41-69604EF1A9D4}">
      <dsp:nvSpPr>
        <dsp:cNvPr id="0" name=""/>
        <dsp:cNvSpPr/>
      </dsp:nvSpPr>
      <dsp:spPr>
        <a:xfrm>
          <a:off x="1128720" y="1953909"/>
          <a:ext cx="2280151" cy="2345505"/>
        </a:xfrm>
        <a:prstGeom prst="circularArrow">
          <a:avLst>
            <a:gd name="adj1" fmla="val 4687"/>
            <a:gd name="adj2" fmla="val 299029"/>
            <a:gd name="adj3" fmla="val 2497997"/>
            <a:gd name="adj4" fmla="val 1590098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0DBA47-321C-42E9-8228-52723C2DD45E}">
      <dsp:nvSpPr>
        <dsp:cNvPr id="0" name=""/>
        <dsp:cNvSpPr/>
      </dsp:nvSpPr>
      <dsp:spPr>
        <a:xfrm>
          <a:off x="244026" y="1321921"/>
          <a:ext cx="1804772" cy="180477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8219EC-AF12-4F7E-9EE5-3A277B49260C}">
      <dsp:nvSpPr>
        <dsp:cNvPr id="0" name=""/>
        <dsp:cNvSpPr/>
      </dsp:nvSpPr>
      <dsp:spPr>
        <a:xfrm>
          <a:off x="964613" y="357614"/>
          <a:ext cx="1945908" cy="194590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3607" cy="339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5495" y="0"/>
            <a:ext cx="4303607" cy="339725"/>
          </a:xfrm>
          <a:prstGeom prst="rect">
            <a:avLst/>
          </a:prstGeom>
        </p:spPr>
        <p:txBody>
          <a:bodyPr vert="horz" lIns="91440" tIns="45720" rIns="91440" bIns="45720" rtlCol="0"/>
          <a:lstStyle>
            <a:lvl1pPr algn="r">
              <a:defRPr sz="1200"/>
            </a:lvl1pPr>
          </a:lstStyle>
          <a:p>
            <a:fld id="{46E40B11-65A3-4DE2-9F4D-28CE9B9D4404}" type="datetimeFigureOut">
              <a:rPr lang="zh-CN" altLang="en-US" smtClean="0"/>
              <a:pPr/>
              <a:t>2023/8/25</a:t>
            </a:fld>
            <a:endParaRPr lang="zh-CN" altLang="en-US"/>
          </a:p>
        </p:txBody>
      </p:sp>
      <p:sp>
        <p:nvSpPr>
          <p:cNvPr id="4" name="页脚占位符 3"/>
          <p:cNvSpPr>
            <a:spLocks noGrp="1"/>
          </p:cNvSpPr>
          <p:nvPr>
            <p:ph type="ftr" sz="quarter" idx="2"/>
          </p:nvPr>
        </p:nvSpPr>
        <p:spPr>
          <a:xfrm>
            <a:off x="0" y="6453596"/>
            <a:ext cx="4303607" cy="33972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5495" y="6453596"/>
            <a:ext cx="4303607" cy="339725"/>
          </a:xfrm>
          <a:prstGeom prst="rect">
            <a:avLst/>
          </a:prstGeom>
        </p:spPr>
        <p:txBody>
          <a:bodyPr vert="horz" lIns="91440" tIns="45720" rIns="91440" bIns="45720" rtlCol="0" anchor="b"/>
          <a:lstStyle>
            <a:lvl1pPr algn="r">
              <a:defRPr sz="1200"/>
            </a:lvl1pPr>
          </a:lstStyle>
          <a:p>
            <a:fld id="{67C8715D-C029-4E81-B976-770116D0A8BB}" type="slidenum">
              <a:rPr lang="zh-CN" altLang="en-US" smtClean="0"/>
              <a:pPr/>
              <a:t>‹#›</a:t>
            </a:fld>
            <a:endParaRPr lang="zh-CN" altLang="en-US"/>
          </a:p>
        </p:txBody>
      </p:sp>
    </p:spTree>
    <p:extLst>
      <p:ext uri="{BB962C8B-B14F-4D97-AF65-F5344CB8AC3E}">
        <p14:creationId xmlns="" xmlns:p14="http://schemas.microsoft.com/office/powerpoint/2010/main" val="17445436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p:nvPr>
        </p:nvSpPr>
        <p:spPr bwMode="auto">
          <a:xfrm>
            <a:off x="0" y="0"/>
            <a:ext cx="4303607" cy="339725"/>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defRPr>
            </a:lvl1pPr>
          </a:lstStyle>
          <a:p>
            <a:pPr>
              <a:defRPr/>
            </a:pPr>
            <a:endParaRPr lang="zh-CN" altLang="en-US"/>
          </a:p>
        </p:txBody>
      </p:sp>
      <p:sp>
        <p:nvSpPr>
          <p:cNvPr id="7171" name="日期占位符 2"/>
          <p:cNvSpPr>
            <a:spLocks noGrp="1" noChangeArrowheads="1"/>
          </p:cNvSpPr>
          <p:nvPr>
            <p:ph type="dt" idx="1"/>
          </p:nvPr>
        </p:nvSpPr>
        <p:spPr bwMode="auto">
          <a:xfrm>
            <a:off x="5625495" y="0"/>
            <a:ext cx="4303607" cy="339725"/>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fld id="{7ACDFD06-8710-4653-9F18-C0D5764E27C8}" type="datetimeFigureOut">
              <a:rPr lang="zh-CN" altLang="en-US"/>
              <a:pPr>
                <a:defRPr/>
              </a:pPr>
              <a:t>2023/8/25</a:t>
            </a:fld>
            <a:endParaRPr lang="zh-CN" altLang="en-US"/>
          </a:p>
        </p:txBody>
      </p:sp>
      <p:sp>
        <p:nvSpPr>
          <p:cNvPr id="11268" name="幻灯片图像占位符 3"/>
          <p:cNvSpPr>
            <a:spLocks noGrp="1" noRot="1" noChangeAspect="1" noChangeArrowheads="1"/>
          </p:cNvSpPr>
          <p:nvPr>
            <p:ph type="sldImg" idx="2"/>
          </p:nvPr>
        </p:nvSpPr>
        <p:spPr bwMode="auto">
          <a:xfrm>
            <a:off x="3267075" y="509588"/>
            <a:ext cx="3397250" cy="2547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7173" name="备注占位符 4"/>
          <p:cNvSpPr>
            <a:spLocks noGrp="1" noChangeArrowheads="1"/>
          </p:cNvSpPr>
          <p:nvPr>
            <p:ph type="body" sz="quarter" idx="3"/>
          </p:nvPr>
        </p:nvSpPr>
        <p:spPr bwMode="auto">
          <a:xfrm>
            <a:off x="993140" y="3227387"/>
            <a:ext cx="7945120" cy="3057525"/>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174" name="页脚占位符 5"/>
          <p:cNvSpPr>
            <a:spLocks noGrp="1" noChangeArrowheads="1"/>
          </p:cNvSpPr>
          <p:nvPr>
            <p:ph type="ftr" sz="quarter" idx="4"/>
          </p:nvPr>
        </p:nvSpPr>
        <p:spPr bwMode="auto">
          <a:xfrm>
            <a:off x="0" y="6453596"/>
            <a:ext cx="4303607" cy="339725"/>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zh-CN" altLang="en-US"/>
          </a:p>
        </p:txBody>
      </p:sp>
      <p:sp>
        <p:nvSpPr>
          <p:cNvPr id="7175" name="灯片编号占位符 6"/>
          <p:cNvSpPr>
            <a:spLocks noGrp="1" noChangeArrowheads="1"/>
          </p:cNvSpPr>
          <p:nvPr>
            <p:ph type="sldNum" sz="quarter" idx="5"/>
          </p:nvPr>
        </p:nvSpPr>
        <p:spPr bwMode="auto">
          <a:xfrm>
            <a:off x="5625495" y="6453596"/>
            <a:ext cx="4303607" cy="339725"/>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1E28A586-C8CD-4FD0-9DE5-F3A38D00761F}" type="slidenum">
              <a:rPr lang="zh-CN" altLang="en-US"/>
              <a:pPr>
                <a:defRPr/>
              </a:pPr>
              <a:t>‹#›</a:t>
            </a:fld>
            <a:endParaRPr lang="zh-CN" altLang="en-US"/>
          </a:p>
        </p:txBody>
      </p:sp>
    </p:spTree>
    <p:extLst>
      <p:ext uri="{BB962C8B-B14F-4D97-AF65-F5344CB8AC3E}">
        <p14:creationId xmlns="" xmlns:p14="http://schemas.microsoft.com/office/powerpoint/2010/main" val="88928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C9FEBE5D-2534-476F-8071-1B2177D9DDD7}" type="slidenum">
              <a:rPr lang="zh-CN" altLang="en-US" smtClean="0"/>
              <a:pPr/>
              <a:t>1</a:t>
            </a:fld>
            <a:endParaRPr lang="zh-CN" altLang="en-US"/>
          </a:p>
        </p:txBody>
      </p:sp>
    </p:spTree>
    <p:extLst>
      <p:ext uri="{BB962C8B-B14F-4D97-AF65-F5344CB8AC3E}">
        <p14:creationId xmlns="" xmlns:p14="http://schemas.microsoft.com/office/powerpoint/2010/main" val="124564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 xmlns:p14="http://schemas.microsoft.com/office/powerpoint/2010/main" val="46261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 xmlns:p14="http://schemas.microsoft.com/office/powerpoint/2010/main" val="46261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351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 xmlns:p14="http://schemas.microsoft.com/office/powerpoint/2010/main" val="204651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48420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401887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743200" y="1773238"/>
            <a:ext cx="2514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10200" y="1773238"/>
            <a:ext cx="251618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8542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461498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248226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2623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591275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255992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9994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231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8475" y="947738"/>
            <a:ext cx="1366838" cy="53514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743200" y="947738"/>
            <a:ext cx="3952875" cy="53514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558251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 xmlns:p14="http://schemas.microsoft.com/office/powerpoint/2010/main" val="669389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05465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3755080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62000" y="1143000"/>
            <a:ext cx="35433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457700" y="1143000"/>
            <a:ext cx="35433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314301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412128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3430339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82679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1264834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73326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4145648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249297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152400"/>
            <a:ext cx="1943100" cy="4191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28600" y="152400"/>
            <a:ext cx="5676900" cy="4191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90003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66025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23624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77244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7340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01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3542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86909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6901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17224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1115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8853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98926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00844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775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26903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20663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62619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4108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5218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3980210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4436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22834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58970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431483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4539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58954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4758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76569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67062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072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64392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72038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83728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32789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44909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0650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181894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79974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87702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20028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6962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20995306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13457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467217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17118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76934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9966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191938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607446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a:stretch>
            <a:fillRect/>
          </a:stretch>
        </p:blipFill>
        <p:spPr bwMode="auto">
          <a:xfrm>
            <a:off x="8382000" y="195263"/>
            <a:ext cx="569913" cy="377825"/>
          </a:xfrm>
          <a:prstGeom prst="rect">
            <a:avLst/>
          </a:prstGeom>
          <a:noFill/>
          <a:ln w="9525">
            <a:noFill/>
            <a:miter lim="800000"/>
            <a:headEnd/>
            <a:tailEnd/>
          </a:ln>
        </p:spPr>
      </p:pic>
      <p:sp>
        <p:nvSpPr>
          <p:cNvPr id="4" name="矩形 3"/>
          <p:cNvSpPr/>
          <p:nvPr userDrawn="1"/>
        </p:nvSpPr>
        <p:spPr>
          <a:xfrm>
            <a:off x="0" y="6716713"/>
            <a:ext cx="9144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TextBox 4"/>
          <p:cNvSpPr txBox="1">
            <a:spLocks noChangeArrowheads="1"/>
          </p:cNvSpPr>
          <p:nvPr userDrawn="1"/>
        </p:nvSpPr>
        <p:spPr bwMode="auto">
          <a:xfrm>
            <a:off x="7680325" y="6477000"/>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en-US" altLang="zh-CN" sz="700" b="1">
                <a:solidFill>
                  <a:srgbClr val="A6A6A6"/>
                </a:solidFill>
                <a:cs typeface="Arial" charset="0"/>
              </a:rPr>
              <a:t>yonyou software Co., Ltd.</a:t>
            </a:r>
            <a:endParaRPr lang="zh-CN" altLang="en-US" sz="700" b="1">
              <a:solidFill>
                <a:srgbClr val="A6A6A6"/>
              </a:solidFill>
              <a:cs typeface="Arial" charset="0"/>
            </a:endParaRPr>
          </a:p>
        </p:txBody>
      </p:sp>
      <p:sp>
        <p:nvSpPr>
          <p:cNvPr id="7" name="标题 1"/>
          <p:cNvSpPr>
            <a:spLocks noGrp="1"/>
          </p:cNvSpPr>
          <p:nvPr>
            <p:ph type="title"/>
          </p:nvPr>
        </p:nvSpPr>
        <p:spPr>
          <a:xfrm>
            <a:off x="304912" y="152486"/>
            <a:ext cx="7391422" cy="424717"/>
          </a:xfrm>
          <a:prstGeom prst="rect">
            <a:avLst/>
          </a:prstGeom>
        </p:spPr>
        <p:txBody>
          <a:bodyPr/>
          <a:lstStyle>
            <a:lvl1pPr algn="l">
              <a:defRPr sz="2400">
                <a:solidFill>
                  <a:srgbClr val="FF0000"/>
                </a:solidFill>
                <a:latin typeface="微软雅黑" pitchFamily="34" charset="-122"/>
                <a:ea typeface="微软雅黑" pitchFamily="34" charset="-122"/>
              </a:defRPr>
            </a:lvl1pPr>
          </a:lstStyle>
          <a:p>
            <a:r>
              <a:rPr lang="zh-CN" altLang="en-US" dirty="0"/>
              <a:t>单击此处编辑母版标题样式</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文本占位符 17"/>
          <p:cNvSpPr>
            <a:spLocks noGrp="1"/>
          </p:cNvSpPr>
          <p:nvPr>
            <p:ph type="body" sz="quarter" idx="14" hasCustomPrompt="1"/>
          </p:nvPr>
        </p:nvSpPr>
        <p:spPr>
          <a:xfrm>
            <a:off x="539552" y="404664"/>
            <a:ext cx="3888432" cy="714380"/>
          </a:xfrm>
          <a:prstGeom prst="rect">
            <a:avLst/>
          </a:prstGeom>
        </p:spPr>
        <p:txBody>
          <a:bodyPr>
            <a:normAutofit/>
          </a:bodyPr>
          <a:lstStyle>
            <a:lvl1pPr marL="0" algn="l" defTabSz="914400" rtl="0" eaLnBrk="1" latinLnBrk="0" hangingPunct="1">
              <a:buNone/>
              <a:defRPr lang="zh-CN" altLang="en-US" sz="3600" b="1" kern="1200" dirty="0">
                <a:solidFill>
                  <a:srgbClr val="E00000"/>
                </a:solidFill>
                <a:latin typeface="+mn-ea"/>
                <a:ea typeface="+mn-ea"/>
                <a:cs typeface="+mn-cs"/>
              </a:defRPr>
            </a:lvl1pPr>
          </a:lstStyle>
          <a:p>
            <a:pPr lvl="0"/>
            <a:r>
              <a:rPr lang="zh-CN" altLang="en-US" dirty="0"/>
              <a:t>点击此处添加主题</a:t>
            </a:r>
          </a:p>
        </p:txBody>
      </p:sp>
      <p:sp>
        <p:nvSpPr>
          <p:cNvPr id="6" name="文本占位符 17"/>
          <p:cNvSpPr>
            <a:spLocks noGrp="1"/>
          </p:cNvSpPr>
          <p:nvPr>
            <p:ph type="body" sz="quarter" idx="15" hasCustomPrompt="1"/>
          </p:nvPr>
        </p:nvSpPr>
        <p:spPr>
          <a:xfrm>
            <a:off x="539552" y="1628800"/>
            <a:ext cx="7961538" cy="4514844"/>
          </a:xfrm>
          <a:prstGeom prst="rect">
            <a:avLst/>
          </a:prstGeom>
        </p:spPr>
        <p:txBody>
          <a:bodyPr>
            <a:normAutofit/>
          </a:bodyPr>
          <a:lstStyle>
            <a:lvl1pPr marL="0" algn="l" defTabSz="914400" rtl="0" eaLnBrk="1" latinLnBrk="0" hangingPunct="1">
              <a:lnSpc>
                <a:spcPct val="150000"/>
              </a:lnSpc>
              <a:buNone/>
              <a:defRPr lang="zh-CN" altLang="en-US" sz="16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stStyle>
          <a:p>
            <a:pPr lvl="0"/>
            <a:r>
              <a:rPr lang="zh-CN" altLang="en-US" dirty="0"/>
              <a:t>内文</a:t>
            </a:r>
          </a:p>
        </p:txBody>
      </p:sp>
      <p:pic>
        <p:nvPicPr>
          <p:cNvPr id="4" name="Picture 2" descr="C:\Users\Administrator\Desktop\ppt.png"/>
          <p:cNvPicPr>
            <a:picLocks noChangeAspect="1" noChangeArrowheads="1"/>
          </p:cNvPicPr>
          <p:nvPr userDrawn="1"/>
        </p:nvPicPr>
        <p:blipFill>
          <a:blip r:embed="rId2" cstate="print"/>
          <a:srcRect/>
          <a:stretch>
            <a:fillRect/>
          </a:stretch>
        </p:blipFill>
        <p:spPr bwMode="auto">
          <a:xfrm>
            <a:off x="7715272" y="126914"/>
            <a:ext cx="1310656" cy="801756"/>
          </a:xfrm>
          <a:prstGeom prst="rect">
            <a:avLst/>
          </a:prstGeom>
          <a:noFill/>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5" name="文本占位符 17"/>
          <p:cNvSpPr>
            <a:spLocks noGrp="1"/>
          </p:cNvSpPr>
          <p:nvPr>
            <p:ph type="body" sz="quarter" idx="14" hasCustomPrompt="1"/>
          </p:nvPr>
        </p:nvSpPr>
        <p:spPr>
          <a:xfrm>
            <a:off x="539552" y="404664"/>
            <a:ext cx="3888432" cy="714380"/>
          </a:xfrm>
          <a:prstGeom prst="rect">
            <a:avLst/>
          </a:prstGeom>
        </p:spPr>
        <p:txBody>
          <a:bodyPr>
            <a:normAutofit/>
          </a:bodyPr>
          <a:lstStyle>
            <a:lvl1pPr marL="0" algn="l" defTabSz="914400" rtl="0" eaLnBrk="1" latinLnBrk="0" hangingPunct="1">
              <a:buNone/>
              <a:defRPr lang="zh-CN" altLang="en-US" sz="3600" b="1" kern="1200" dirty="0">
                <a:solidFill>
                  <a:srgbClr val="E00000"/>
                </a:solidFill>
                <a:latin typeface="+mn-ea"/>
                <a:ea typeface="+mn-ea"/>
                <a:cs typeface="+mn-cs"/>
              </a:defRPr>
            </a:lvl1pPr>
          </a:lstStyle>
          <a:p>
            <a:pPr lvl="0"/>
            <a:r>
              <a:rPr lang="zh-CN" altLang="en-US" dirty="0"/>
              <a:t>点击此处添加主题</a:t>
            </a:r>
          </a:p>
        </p:txBody>
      </p:sp>
      <p:sp>
        <p:nvSpPr>
          <p:cNvPr id="6" name="文本占位符 17"/>
          <p:cNvSpPr>
            <a:spLocks noGrp="1"/>
          </p:cNvSpPr>
          <p:nvPr>
            <p:ph type="body" sz="quarter" idx="15" hasCustomPrompt="1"/>
          </p:nvPr>
        </p:nvSpPr>
        <p:spPr>
          <a:xfrm>
            <a:off x="539552" y="1628800"/>
            <a:ext cx="7961538" cy="4514844"/>
          </a:xfrm>
          <a:prstGeom prst="rect">
            <a:avLst/>
          </a:prstGeom>
        </p:spPr>
        <p:txBody>
          <a:bodyPr>
            <a:normAutofit/>
          </a:bodyPr>
          <a:lstStyle>
            <a:lvl1pPr marL="0" algn="l" defTabSz="914400" rtl="0" eaLnBrk="1" latinLnBrk="0" hangingPunct="1">
              <a:lnSpc>
                <a:spcPct val="150000"/>
              </a:lnSpc>
              <a:buNone/>
              <a:defRPr lang="zh-CN" altLang="en-US" sz="16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stStyle>
          <a:p>
            <a:pPr lvl="0"/>
            <a:r>
              <a:rPr lang="zh-CN" altLang="en-US" dirty="0"/>
              <a:t>内文</a:t>
            </a:r>
          </a:p>
        </p:txBody>
      </p:sp>
      <p:pic>
        <p:nvPicPr>
          <p:cNvPr id="4" name="Picture 2" descr="C:\Users\Administrator\Desktop\ppt.png"/>
          <p:cNvPicPr>
            <a:picLocks noChangeAspect="1" noChangeArrowheads="1"/>
          </p:cNvPicPr>
          <p:nvPr userDrawn="1"/>
        </p:nvPicPr>
        <p:blipFill>
          <a:blip r:embed="rId2" cstate="print"/>
          <a:srcRect/>
          <a:stretch>
            <a:fillRect/>
          </a:stretch>
        </p:blipFill>
        <p:spPr bwMode="auto">
          <a:xfrm>
            <a:off x="7715272" y="126914"/>
            <a:ext cx="1310656" cy="80175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299321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5" name="文本占位符 17"/>
          <p:cNvSpPr>
            <a:spLocks noGrp="1"/>
          </p:cNvSpPr>
          <p:nvPr>
            <p:ph type="body" sz="quarter" idx="14" hasCustomPrompt="1"/>
          </p:nvPr>
        </p:nvSpPr>
        <p:spPr>
          <a:xfrm>
            <a:off x="539552" y="404664"/>
            <a:ext cx="3888432" cy="714380"/>
          </a:xfrm>
          <a:prstGeom prst="rect">
            <a:avLst/>
          </a:prstGeom>
        </p:spPr>
        <p:txBody>
          <a:bodyPr>
            <a:normAutofit/>
          </a:bodyPr>
          <a:lstStyle>
            <a:lvl1pPr marL="0" algn="l" defTabSz="914400" rtl="0" eaLnBrk="1" latinLnBrk="0" hangingPunct="1">
              <a:buNone/>
              <a:defRPr lang="zh-CN" altLang="en-US" sz="3600" b="1" kern="1200" dirty="0">
                <a:solidFill>
                  <a:srgbClr val="E00000"/>
                </a:solidFill>
                <a:latin typeface="+mn-ea"/>
                <a:ea typeface="+mn-ea"/>
                <a:cs typeface="+mn-cs"/>
              </a:defRPr>
            </a:lvl1pPr>
          </a:lstStyle>
          <a:p>
            <a:pPr lvl="0"/>
            <a:r>
              <a:rPr lang="zh-CN" altLang="en-US" dirty="0"/>
              <a:t>点击此处添加主题</a:t>
            </a:r>
          </a:p>
        </p:txBody>
      </p:sp>
      <p:sp>
        <p:nvSpPr>
          <p:cNvPr id="6" name="文本占位符 17"/>
          <p:cNvSpPr>
            <a:spLocks noGrp="1"/>
          </p:cNvSpPr>
          <p:nvPr>
            <p:ph type="body" sz="quarter" idx="15" hasCustomPrompt="1"/>
          </p:nvPr>
        </p:nvSpPr>
        <p:spPr>
          <a:xfrm>
            <a:off x="539552" y="1628800"/>
            <a:ext cx="7961538" cy="4514844"/>
          </a:xfrm>
          <a:prstGeom prst="rect">
            <a:avLst/>
          </a:prstGeom>
        </p:spPr>
        <p:txBody>
          <a:bodyPr>
            <a:normAutofit/>
          </a:bodyPr>
          <a:lstStyle>
            <a:lvl1pPr marL="0" algn="l" defTabSz="914400" rtl="0" eaLnBrk="1" latinLnBrk="0" hangingPunct="1">
              <a:lnSpc>
                <a:spcPct val="150000"/>
              </a:lnSpc>
              <a:buNone/>
              <a:defRPr lang="zh-CN" altLang="en-US" sz="16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stStyle>
          <a:p>
            <a:pPr lvl="0"/>
            <a:r>
              <a:rPr lang="zh-CN" altLang="en-US" dirty="0"/>
              <a:t>内文</a:t>
            </a:r>
          </a:p>
        </p:txBody>
      </p:sp>
      <p:pic>
        <p:nvPicPr>
          <p:cNvPr id="4" name="Picture 2" descr="C:\Users\Administrator\Desktop\ppt.png"/>
          <p:cNvPicPr>
            <a:picLocks noChangeAspect="1" noChangeArrowheads="1"/>
          </p:cNvPicPr>
          <p:nvPr userDrawn="1"/>
        </p:nvPicPr>
        <p:blipFill>
          <a:blip r:embed="rId2" cstate="print"/>
          <a:srcRect/>
          <a:stretch>
            <a:fillRect/>
          </a:stretch>
        </p:blipFill>
        <p:spPr bwMode="auto">
          <a:xfrm>
            <a:off x="7715272" y="126914"/>
            <a:ext cx="1310656" cy="801756"/>
          </a:xfrm>
          <a:prstGeom prst="rect">
            <a:avLst/>
          </a:prstGeom>
          <a:noFill/>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5" name="文本占位符 17"/>
          <p:cNvSpPr>
            <a:spLocks noGrp="1"/>
          </p:cNvSpPr>
          <p:nvPr>
            <p:ph type="body" sz="quarter" idx="14" hasCustomPrompt="1"/>
          </p:nvPr>
        </p:nvSpPr>
        <p:spPr>
          <a:xfrm>
            <a:off x="539552" y="404664"/>
            <a:ext cx="3888432" cy="714380"/>
          </a:xfrm>
          <a:prstGeom prst="rect">
            <a:avLst/>
          </a:prstGeom>
        </p:spPr>
        <p:txBody>
          <a:bodyPr>
            <a:normAutofit/>
          </a:bodyPr>
          <a:lstStyle>
            <a:lvl1pPr marL="0" algn="l" defTabSz="914400" rtl="0" eaLnBrk="1" latinLnBrk="0" hangingPunct="1">
              <a:buNone/>
              <a:defRPr lang="zh-CN" altLang="en-US" sz="3600" b="1" kern="1200" dirty="0">
                <a:solidFill>
                  <a:srgbClr val="E00000"/>
                </a:solidFill>
                <a:latin typeface="+mn-ea"/>
                <a:ea typeface="+mn-ea"/>
                <a:cs typeface="+mn-cs"/>
              </a:defRPr>
            </a:lvl1pPr>
          </a:lstStyle>
          <a:p>
            <a:pPr lvl="0"/>
            <a:r>
              <a:rPr lang="zh-CN" altLang="en-US" dirty="0"/>
              <a:t>点击此处添加主题</a:t>
            </a:r>
          </a:p>
        </p:txBody>
      </p:sp>
      <p:sp>
        <p:nvSpPr>
          <p:cNvPr id="6" name="文本占位符 17"/>
          <p:cNvSpPr>
            <a:spLocks noGrp="1"/>
          </p:cNvSpPr>
          <p:nvPr>
            <p:ph type="body" sz="quarter" idx="15" hasCustomPrompt="1"/>
          </p:nvPr>
        </p:nvSpPr>
        <p:spPr>
          <a:xfrm>
            <a:off x="539552" y="1628800"/>
            <a:ext cx="7961538" cy="4514844"/>
          </a:xfrm>
          <a:prstGeom prst="rect">
            <a:avLst/>
          </a:prstGeom>
        </p:spPr>
        <p:txBody>
          <a:bodyPr>
            <a:normAutofit/>
          </a:bodyPr>
          <a:lstStyle>
            <a:lvl1pPr marL="0" algn="l" defTabSz="914400" rtl="0" eaLnBrk="1" latinLnBrk="0" hangingPunct="1">
              <a:lnSpc>
                <a:spcPct val="150000"/>
              </a:lnSpc>
              <a:buNone/>
              <a:defRPr lang="zh-CN" altLang="en-US" sz="16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stStyle>
          <a:p>
            <a:pPr lvl="0"/>
            <a:r>
              <a:rPr lang="zh-CN" altLang="en-US" dirty="0"/>
              <a:t>内文</a:t>
            </a:r>
          </a:p>
        </p:txBody>
      </p:sp>
      <p:pic>
        <p:nvPicPr>
          <p:cNvPr id="4" name="Picture 2" descr="C:\Users\Administrator\Desktop\ppt.png"/>
          <p:cNvPicPr>
            <a:picLocks noChangeAspect="1" noChangeArrowheads="1"/>
          </p:cNvPicPr>
          <p:nvPr userDrawn="1"/>
        </p:nvPicPr>
        <p:blipFill>
          <a:blip r:embed="rId2" cstate="print"/>
          <a:srcRect/>
          <a:stretch>
            <a:fillRect/>
          </a:stretch>
        </p:blipFill>
        <p:spPr bwMode="auto">
          <a:xfrm>
            <a:off x="7715272" y="126914"/>
            <a:ext cx="1310656" cy="801756"/>
          </a:xfrm>
          <a:prstGeom prst="rect">
            <a:avLst/>
          </a:prstGeom>
          <a:noFill/>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5" name="文本占位符 17"/>
          <p:cNvSpPr>
            <a:spLocks noGrp="1"/>
          </p:cNvSpPr>
          <p:nvPr>
            <p:ph type="body" sz="quarter" idx="14" hasCustomPrompt="1"/>
          </p:nvPr>
        </p:nvSpPr>
        <p:spPr>
          <a:xfrm>
            <a:off x="539552" y="404664"/>
            <a:ext cx="3888432" cy="714380"/>
          </a:xfrm>
          <a:prstGeom prst="rect">
            <a:avLst/>
          </a:prstGeom>
        </p:spPr>
        <p:txBody>
          <a:bodyPr>
            <a:normAutofit/>
          </a:bodyPr>
          <a:lstStyle>
            <a:lvl1pPr marL="0" algn="l" defTabSz="914400" rtl="0" eaLnBrk="1" latinLnBrk="0" hangingPunct="1">
              <a:buNone/>
              <a:defRPr lang="zh-CN" altLang="en-US" sz="3600" b="1" kern="1200" dirty="0">
                <a:solidFill>
                  <a:srgbClr val="E00000"/>
                </a:solidFill>
                <a:latin typeface="+mn-ea"/>
                <a:ea typeface="+mn-ea"/>
                <a:cs typeface="+mn-cs"/>
              </a:defRPr>
            </a:lvl1pPr>
          </a:lstStyle>
          <a:p>
            <a:pPr lvl="0"/>
            <a:r>
              <a:rPr lang="zh-CN" altLang="en-US" dirty="0"/>
              <a:t>点击此处添加主题</a:t>
            </a:r>
          </a:p>
        </p:txBody>
      </p:sp>
      <p:sp>
        <p:nvSpPr>
          <p:cNvPr id="6" name="文本占位符 17"/>
          <p:cNvSpPr>
            <a:spLocks noGrp="1"/>
          </p:cNvSpPr>
          <p:nvPr>
            <p:ph type="body" sz="quarter" idx="15" hasCustomPrompt="1"/>
          </p:nvPr>
        </p:nvSpPr>
        <p:spPr>
          <a:xfrm>
            <a:off x="539552" y="1628800"/>
            <a:ext cx="7961538" cy="4514844"/>
          </a:xfrm>
          <a:prstGeom prst="rect">
            <a:avLst/>
          </a:prstGeom>
        </p:spPr>
        <p:txBody>
          <a:bodyPr>
            <a:normAutofit/>
          </a:bodyPr>
          <a:lstStyle>
            <a:lvl1pPr marL="0" algn="l" defTabSz="914400" rtl="0" eaLnBrk="1" latinLnBrk="0" hangingPunct="1">
              <a:lnSpc>
                <a:spcPct val="150000"/>
              </a:lnSpc>
              <a:buNone/>
              <a:defRPr lang="zh-CN" altLang="en-US" sz="16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stStyle>
          <a:p>
            <a:pPr lvl="0"/>
            <a:r>
              <a:rPr lang="zh-CN" altLang="en-US" dirty="0"/>
              <a:t>内文</a:t>
            </a:r>
          </a:p>
        </p:txBody>
      </p:sp>
      <p:pic>
        <p:nvPicPr>
          <p:cNvPr id="4" name="Picture 2" descr="C:\Users\Administrator\Desktop\ppt.png"/>
          <p:cNvPicPr>
            <a:picLocks noChangeAspect="1" noChangeArrowheads="1"/>
          </p:cNvPicPr>
          <p:nvPr userDrawn="1"/>
        </p:nvPicPr>
        <p:blipFill>
          <a:blip r:embed="rId2" cstate="print"/>
          <a:srcRect/>
          <a:stretch>
            <a:fillRect/>
          </a:stretch>
        </p:blipFill>
        <p:spPr bwMode="auto">
          <a:xfrm>
            <a:off x="7715272" y="126914"/>
            <a:ext cx="1310656" cy="801756"/>
          </a:xfrm>
          <a:prstGeom prst="rect">
            <a:avLst/>
          </a:prstGeom>
          <a:noFill/>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5" name="文本占位符 17"/>
          <p:cNvSpPr>
            <a:spLocks noGrp="1"/>
          </p:cNvSpPr>
          <p:nvPr>
            <p:ph type="body" sz="quarter" idx="14" hasCustomPrompt="1"/>
          </p:nvPr>
        </p:nvSpPr>
        <p:spPr>
          <a:xfrm>
            <a:off x="539552" y="404664"/>
            <a:ext cx="3888432" cy="714380"/>
          </a:xfrm>
          <a:prstGeom prst="rect">
            <a:avLst/>
          </a:prstGeom>
        </p:spPr>
        <p:txBody>
          <a:bodyPr>
            <a:normAutofit/>
          </a:bodyPr>
          <a:lstStyle>
            <a:lvl1pPr marL="0" algn="l" defTabSz="914400" rtl="0" eaLnBrk="1" latinLnBrk="0" hangingPunct="1">
              <a:buNone/>
              <a:defRPr lang="zh-CN" altLang="en-US" sz="3600" b="1" kern="1200" dirty="0">
                <a:solidFill>
                  <a:srgbClr val="E00000"/>
                </a:solidFill>
                <a:latin typeface="+mn-ea"/>
                <a:ea typeface="+mn-ea"/>
                <a:cs typeface="+mn-cs"/>
              </a:defRPr>
            </a:lvl1pPr>
          </a:lstStyle>
          <a:p>
            <a:pPr lvl="0"/>
            <a:r>
              <a:rPr lang="zh-CN" altLang="en-US" dirty="0"/>
              <a:t>点击此处添加主题</a:t>
            </a:r>
          </a:p>
        </p:txBody>
      </p:sp>
      <p:sp>
        <p:nvSpPr>
          <p:cNvPr id="6" name="文本占位符 17"/>
          <p:cNvSpPr>
            <a:spLocks noGrp="1"/>
          </p:cNvSpPr>
          <p:nvPr>
            <p:ph type="body" sz="quarter" idx="15" hasCustomPrompt="1"/>
          </p:nvPr>
        </p:nvSpPr>
        <p:spPr>
          <a:xfrm>
            <a:off x="539552" y="1628800"/>
            <a:ext cx="7961538" cy="4514844"/>
          </a:xfrm>
          <a:prstGeom prst="rect">
            <a:avLst/>
          </a:prstGeom>
        </p:spPr>
        <p:txBody>
          <a:bodyPr>
            <a:normAutofit/>
          </a:bodyPr>
          <a:lstStyle>
            <a:lvl1pPr marL="0" algn="l" defTabSz="914400" rtl="0" eaLnBrk="1" latinLnBrk="0" hangingPunct="1">
              <a:lnSpc>
                <a:spcPct val="150000"/>
              </a:lnSpc>
              <a:buNone/>
              <a:defRPr lang="zh-CN" altLang="en-US" sz="16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stStyle>
          <a:p>
            <a:pPr lvl="0"/>
            <a:r>
              <a:rPr lang="zh-CN" altLang="en-US" dirty="0"/>
              <a:t>内文</a:t>
            </a:r>
          </a:p>
        </p:txBody>
      </p:sp>
      <p:pic>
        <p:nvPicPr>
          <p:cNvPr id="4" name="Picture 2" descr="C:\Users\Administrator\Desktop\ppt.png"/>
          <p:cNvPicPr>
            <a:picLocks noChangeAspect="1" noChangeArrowheads="1"/>
          </p:cNvPicPr>
          <p:nvPr userDrawn="1"/>
        </p:nvPicPr>
        <p:blipFill>
          <a:blip r:embed="rId2" cstate="print"/>
          <a:srcRect/>
          <a:stretch>
            <a:fillRect/>
          </a:stretch>
        </p:blipFill>
        <p:spPr bwMode="auto">
          <a:xfrm>
            <a:off x="7715272" y="126914"/>
            <a:ext cx="1310656" cy="801756"/>
          </a:xfrm>
          <a:prstGeom prst="rect">
            <a:avLst/>
          </a:prstGeom>
          <a:noFill/>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文本占位符 17"/>
          <p:cNvSpPr>
            <a:spLocks noGrp="1"/>
          </p:cNvSpPr>
          <p:nvPr>
            <p:ph type="body" sz="quarter" idx="14" hasCustomPrompt="1"/>
          </p:nvPr>
        </p:nvSpPr>
        <p:spPr>
          <a:xfrm>
            <a:off x="539552" y="404664"/>
            <a:ext cx="3888432" cy="714380"/>
          </a:xfrm>
          <a:prstGeom prst="rect">
            <a:avLst/>
          </a:prstGeom>
        </p:spPr>
        <p:txBody>
          <a:bodyPr>
            <a:normAutofit/>
          </a:bodyPr>
          <a:lstStyle>
            <a:lvl1pPr marL="0" algn="l" defTabSz="914400" rtl="0" eaLnBrk="1" latinLnBrk="0" hangingPunct="1">
              <a:buNone/>
              <a:defRPr lang="zh-CN" altLang="en-US" sz="3600" b="1" kern="1200" dirty="0">
                <a:solidFill>
                  <a:srgbClr val="E00000"/>
                </a:solidFill>
                <a:latin typeface="+mn-ea"/>
                <a:ea typeface="+mn-ea"/>
                <a:cs typeface="+mn-cs"/>
              </a:defRPr>
            </a:lvl1pPr>
          </a:lstStyle>
          <a:p>
            <a:pPr lvl="0"/>
            <a:r>
              <a:rPr lang="zh-CN" altLang="en-US" dirty="0"/>
              <a:t>点击此处添加主题</a:t>
            </a:r>
          </a:p>
        </p:txBody>
      </p:sp>
      <p:sp>
        <p:nvSpPr>
          <p:cNvPr id="6" name="文本占位符 17"/>
          <p:cNvSpPr>
            <a:spLocks noGrp="1"/>
          </p:cNvSpPr>
          <p:nvPr>
            <p:ph type="body" sz="quarter" idx="15" hasCustomPrompt="1"/>
          </p:nvPr>
        </p:nvSpPr>
        <p:spPr>
          <a:xfrm>
            <a:off x="539552" y="1628800"/>
            <a:ext cx="7961538" cy="4514844"/>
          </a:xfrm>
          <a:prstGeom prst="rect">
            <a:avLst/>
          </a:prstGeom>
        </p:spPr>
        <p:txBody>
          <a:bodyPr>
            <a:normAutofit/>
          </a:bodyPr>
          <a:lstStyle>
            <a:lvl1pPr marL="0" algn="l" defTabSz="914400" rtl="0" eaLnBrk="1" latinLnBrk="0" hangingPunct="1">
              <a:lnSpc>
                <a:spcPct val="150000"/>
              </a:lnSpc>
              <a:buNone/>
              <a:defRPr lang="zh-CN" altLang="en-US" sz="16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stStyle>
          <a:p>
            <a:pPr lvl="0"/>
            <a:r>
              <a:rPr lang="zh-CN" altLang="en-US" dirty="0"/>
              <a:t>内文</a:t>
            </a:r>
          </a:p>
        </p:txBody>
      </p:sp>
      <p:pic>
        <p:nvPicPr>
          <p:cNvPr id="4" name="Picture 2" descr="C:\Users\Administrator\Desktop\ppt.png"/>
          <p:cNvPicPr>
            <a:picLocks noChangeAspect="1" noChangeArrowheads="1"/>
          </p:cNvPicPr>
          <p:nvPr userDrawn="1"/>
        </p:nvPicPr>
        <p:blipFill>
          <a:blip r:embed="rId2" cstate="print"/>
          <a:srcRect/>
          <a:stretch>
            <a:fillRect/>
          </a:stretch>
        </p:blipFill>
        <p:spPr bwMode="auto">
          <a:xfrm>
            <a:off x="7715272" y="126914"/>
            <a:ext cx="1310656" cy="801756"/>
          </a:xfrm>
          <a:prstGeom prst="rect">
            <a:avLst/>
          </a:prstGeom>
          <a:noFill/>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Picture 4" descr="F:\公司项目\2014项目\用友\2015年PPT模版\存图\7.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a:xfrm>
            <a:off x="228600" y="188913"/>
            <a:ext cx="8229600" cy="418058"/>
          </a:xfrm>
          <a:prstGeom prst="rect">
            <a:avLst/>
          </a:prstGeom>
        </p:spPr>
        <p:txBody>
          <a:bodyPr/>
          <a:lstStyle>
            <a:lvl1pPr algn="l">
              <a:defRPr sz="2000">
                <a:solidFill>
                  <a:srgbClr val="E60012"/>
                </a:solidFill>
                <a:latin typeface="微软雅黑" pitchFamily="34" charset="-122"/>
                <a:ea typeface="微软雅黑" pitchFamily="34" charset="-122"/>
              </a:defRPr>
            </a:lvl1pPr>
          </a:lstStyle>
          <a:p>
            <a:r>
              <a:rPr lang="zh-CN" altLang="en-US" dirty="0"/>
              <a:t>单击此处编辑母版标题样式</a:t>
            </a:r>
          </a:p>
        </p:txBody>
      </p:sp>
      <p:pic>
        <p:nvPicPr>
          <p:cNvPr id="5" name="图片 4" descr="政务业务品牌线版2.png"/>
          <p:cNvPicPr>
            <a:picLocks noChangeAspect="1"/>
          </p:cNvPicPr>
          <p:nvPr userDrawn="1"/>
        </p:nvPicPr>
        <p:blipFill>
          <a:blip r:embed="rId3" cstate="print"/>
          <a:stretch>
            <a:fillRect/>
          </a:stretch>
        </p:blipFill>
        <p:spPr>
          <a:xfrm>
            <a:off x="7561282" y="214290"/>
            <a:ext cx="1368436" cy="2857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87728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5.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1.jpeg"/><Relationship Id="rId1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7.xml"/><Relationship Id="rId17"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55" Type="http://schemas.openxmlformats.org/officeDocument/2006/relationships/theme" Target="../theme/theme8.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image" Target="../media/image1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image" Target="../media/image12.jpeg"/><Relationship Id="rId61" Type="http://schemas.openxmlformats.org/officeDocument/2006/relationships/image" Target="../media/image5.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image" Target="../media/image11.jpeg"/><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4.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9.xml"/><Relationship Id="rId2" Type="http://schemas.openxmlformats.org/officeDocument/2006/relationships/slideLayout" Target="../slideLayouts/slideLayout76.xml"/><Relationship Id="rId16" Type="http://schemas.openxmlformats.org/officeDocument/2006/relationships/image" Target="../media/image17.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16.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5" descr="E:\yinfeifei\2012年工作项目\UFIDA用友\用友 集团品推\李 莉\集团PPT模版2012\2012.01.18 最终\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文本占位符 2"/>
          <p:cNvSpPr>
            <a:spLocks noGrp="1" noChangeArrowheads="1"/>
          </p:cNvSpPr>
          <p:nvPr>
            <p:ph type="body" idx="1"/>
          </p:nvPr>
        </p:nvSpPr>
        <p:spPr bwMode="auto">
          <a:xfrm>
            <a:off x="1042988" y="3000375"/>
            <a:ext cx="6948487" cy="63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57600" rIns="91440" bIns="45720" numCol="1" anchor="t" anchorCtr="0" compatLnSpc="1">
            <a:prstTxWarp prst="textNoShape">
              <a:avLst/>
            </a:prstTxWarp>
          </a:bodyPr>
          <a:lstStyle/>
          <a:p>
            <a:pPr lvl="0"/>
            <a:r>
              <a:rPr lang="zh-CN"/>
              <a:t>单击此处编辑母版文本样式</a:t>
            </a:r>
          </a:p>
        </p:txBody>
      </p:sp>
      <p:sp>
        <p:nvSpPr>
          <p:cNvPr id="1028" name="标题占位符 1"/>
          <p:cNvSpPr>
            <a:spLocks noGrp="1" noChangeArrowheads="1"/>
          </p:cNvSpPr>
          <p:nvPr>
            <p:ph type="title"/>
          </p:nvPr>
        </p:nvSpPr>
        <p:spPr bwMode="auto">
          <a:xfrm>
            <a:off x="457200" y="1981200"/>
            <a:ext cx="8229600" cy="87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6800" rIns="91440" bIns="45720" numCol="1" anchor="ctr" anchorCtr="0" compatLnSpc="1">
            <a:prstTxWarp prst="textNoShape">
              <a:avLst/>
            </a:prstTxWarp>
          </a:bodyPr>
          <a:lstStyle/>
          <a:p>
            <a:pPr lvl="0"/>
            <a:r>
              <a:rPr lang="zh-CN"/>
              <a:t>单击此处编辑母版标题样式</a:t>
            </a:r>
          </a:p>
        </p:txBody>
      </p:sp>
    </p:spTree>
  </p:cSld>
  <p:clrMap bg1="lt1" tx1="dk1" bg2="lt2" tx2="dk2" accent1="accent1" accent2="accent2" accent3="accent3" accent4="accent4" accent5="accent5" accent6="accent6" hlink="hlink" folHlink="folHlink"/>
  <p:sldLayoutIdLst>
    <p:sldLayoutId id="2147483729" r:id="rId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Calibri" pitchFamily="34" charset="0"/>
          <a:ea typeface="微软雅黑" pitchFamily="34" charset="-122"/>
        </a:defRPr>
      </a:lvl2pPr>
      <a:lvl3pPr algn="ctr" rtl="0" eaLnBrk="0" fontAlgn="base" hangingPunct="0">
        <a:spcBef>
          <a:spcPct val="0"/>
        </a:spcBef>
        <a:spcAft>
          <a:spcPct val="0"/>
        </a:spcAft>
        <a:defRPr sz="4000">
          <a:solidFill>
            <a:schemeClr val="bg1"/>
          </a:solidFill>
          <a:latin typeface="Calibri" pitchFamily="34" charset="0"/>
          <a:ea typeface="微软雅黑" pitchFamily="34" charset="-122"/>
        </a:defRPr>
      </a:lvl3pPr>
      <a:lvl4pPr algn="ctr" rtl="0" eaLnBrk="0" fontAlgn="base" hangingPunct="0">
        <a:spcBef>
          <a:spcPct val="0"/>
        </a:spcBef>
        <a:spcAft>
          <a:spcPct val="0"/>
        </a:spcAft>
        <a:defRPr sz="4000">
          <a:solidFill>
            <a:schemeClr val="bg1"/>
          </a:solidFill>
          <a:latin typeface="Calibri" pitchFamily="34" charset="0"/>
          <a:ea typeface="微软雅黑" pitchFamily="34" charset="-122"/>
        </a:defRPr>
      </a:lvl4pPr>
      <a:lvl5pPr algn="ctr" rtl="0" eaLnBrk="0" fontAlgn="base" hangingPunct="0">
        <a:spcBef>
          <a:spcPct val="0"/>
        </a:spcBef>
        <a:spcAft>
          <a:spcPct val="0"/>
        </a:spcAft>
        <a:defRPr sz="4000">
          <a:solidFill>
            <a:schemeClr val="bg1"/>
          </a:solidFill>
          <a:latin typeface="Calibri" pitchFamily="34" charset="0"/>
          <a:ea typeface="微软雅黑" pitchFamily="34" charset="-122"/>
        </a:defRPr>
      </a:lvl5pPr>
      <a:lvl6pPr marL="457200" algn="ctr" rtl="0" eaLnBrk="0" fontAlgn="base" hangingPunct="0">
        <a:spcBef>
          <a:spcPct val="0"/>
        </a:spcBef>
        <a:spcAft>
          <a:spcPct val="0"/>
        </a:spcAft>
        <a:defRPr sz="4000">
          <a:solidFill>
            <a:srgbClr val="C00000"/>
          </a:solidFill>
          <a:latin typeface="Calibri" pitchFamily="34" charset="0"/>
          <a:ea typeface="微软雅黑" pitchFamily="34" charset="-122"/>
        </a:defRPr>
      </a:lvl6pPr>
      <a:lvl7pPr marL="914400" algn="ctr" rtl="0" eaLnBrk="0" fontAlgn="base" hangingPunct="0">
        <a:spcBef>
          <a:spcPct val="0"/>
        </a:spcBef>
        <a:spcAft>
          <a:spcPct val="0"/>
        </a:spcAft>
        <a:defRPr sz="4000">
          <a:solidFill>
            <a:srgbClr val="C00000"/>
          </a:solidFill>
          <a:latin typeface="Calibri" pitchFamily="34" charset="0"/>
          <a:ea typeface="微软雅黑" pitchFamily="34" charset="-122"/>
        </a:defRPr>
      </a:lvl7pPr>
      <a:lvl8pPr marL="1371600" algn="ctr" rtl="0" eaLnBrk="0" fontAlgn="base" hangingPunct="0">
        <a:spcBef>
          <a:spcPct val="0"/>
        </a:spcBef>
        <a:spcAft>
          <a:spcPct val="0"/>
        </a:spcAft>
        <a:defRPr sz="4000">
          <a:solidFill>
            <a:srgbClr val="C00000"/>
          </a:solidFill>
          <a:latin typeface="Calibri" pitchFamily="34" charset="0"/>
          <a:ea typeface="微软雅黑" pitchFamily="34" charset="-122"/>
        </a:defRPr>
      </a:lvl8pPr>
      <a:lvl9pPr marL="1828800" algn="ctr" rtl="0" eaLnBrk="0" fontAlgn="base" hangingPunct="0">
        <a:spcBef>
          <a:spcPct val="0"/>
        </a:spcBef>
        <a:spcAft>
          <a:spcPct val="0"/>
        </a:spcAft>
        <a:defRPr sz="4000">
          <a:solidFill>
            <a:srgbClr val="C00000"/>
          </a:solidFill>
          <a:latin typeface="Calibri" pitchFamily="34" charset="0"/>
          <a:ea typeface="微软雅黑" pitchFamily="34" charset="-122"/>
        </a:defRPr>
      </a:lvl9pPr>
    </p:titleStyle>
    <p:bodyStyle>
      <a:lvl1pPr marL="342900" indent="-342900" algn="ctr"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宋体" pitchFamily="2" charset="-122"/>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5" descr="E:\yinfeifei\2012年工作项目\UFIDA用友\用友 集团品推\李 莉\集团PPT模版2012\2012.01.18 最终\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标题占位符 1"/>
          <p:cNvSpPr>
            <a:spLocks noGrp="1" noChangeArrowheads="1"/>
          </p:cNvSpPr>
          <p:nvPr>
            <p:ph type="title"/>
          </p:nvPr>
        </p:nvSpPr>
        <p:spPr bwMode="auto">
          <a:xfrm>
            <a:off x="1752600" y="947738"/>
            <a:ext cx="547211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2052" name="文本占位符 2"/>
          <p:cNvSpPr>
            <a:spLocks noGrp="1" noChangeArrowheads="1"/>
          </p:cNvSpPr>
          <p:nvPr>
            <p:ph type="body" idx="1"/>
          </p:nvPr>
        </p:nvSpPr>
        <p:spPr bwMode="auto">
          <a:xfrm>
            <a:off x="1752600" y="1773238"/>
            <a:ext cx="5183188"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p:txBody>
      </p:sp>
    </p:spTree>
  </p:cSld>
  <p:clrMap bg1="lt1" tx1="dk1" bg2="lt2" tx2="dk2" accent1="accent1" accent2="accent2" accent3="accent3" accent4="accent4" accent5="accent5" accent6="accent6" hlink="hlink" folHlink="folHlink"/>
  <p:sldLayoutIdLst>
    <p:sldLayoutId id="2147483730" r:id="rId1"/>
  </p:sldLayoutIdLst>
  <p:hf hdr="0" dt="0"/>
  <p:txStyles>
    <p:titleStyle>
      <a:lvl1pPr algn="l" rtl="0" eaLnBrk="0" fontAlgn="base" hangingPunct="0">
        <a:spcBef>
          <a:spcPct val="0"/>
        </a:spcBef>
        <a:spcAft>
          <a:spcPct val="0"/>
        </a:spcAft>
        <a:defRPr sz="2800">
          <a:solidFill>
            <a:srgbClr val="C00000"/>
          </a:solidFill>
          <a:latin typeface="+mj-lt"/>
          <a:ea typeface="+mj-ea"/>
          <a:cs typeface="+mj-cs"/>
        </a:defRPr>
      </a:lvl1pPr>
      <a:lvl2pPr algn="l" rtl="0" eaLnBrk="0" fontAlgn="base" hangingPunct="0">
        <a:spcBef>
          <a:spcPct val="0"/>
        </a:spcBef>
        <a:spcAft>
          <a:spcPct val="0"/>
        </a:spcAft>
        <a:defRPr sz="2800">
          <a:solidFill>
            <a:srgbClr val="C00000"/>
          </a:solidFill>
          <a:latin typeface="Calibri" pitchFamily="34" charset="0"/>
          <a:ea typeface="微软雅黑" pitchFamily="34" charset="-122"/>
        </a:defRPr>
      </a:lvl2pPr>
      <a:lvl3pPr algn="l" rtl="0" eaLnBrk="0" fontAlgn="base" hangingPunct="0">
        <a:spcBef>
          <a:spcPct val="0"/>
        </a:spcBef>
        <a:spcAft>
          <a:spcPct val="0"/>
        </a:spcAft>
        <a:defRPr sz="2800">
          <a:solidFill>
            <a:srgbClr val="C00000"/>
          </a:solidFill>
          <a:latin typeface="Calibri" pitchFamily="34" charset="0"/>
          <a:ea typeface="微软雅黑" pitchFamily="34" charset="-122"/>
        </a:defRPr>
      </a:lvl3pPr>
      <a:lvl4pPr algn="l" rtl="0" eaLnBrk="0" fontAlgn="base" hangingPunct="0">
        <a:spcBef>
          <a:spcPct val="0"/>
        </a:spcBef>
        <a:spcAft>
          <a:spcPct val="0"/>
        </a:spcAft>
        <a:defRPr sz="2800">
          <a:solidFill>
            <a:srgbClr val="C00000"/>
          </a:solidFill>
          <a:latin typeface="Calibri" pitchFamily="34" charset="0"/>
          <a:ea typeface="微软雅黑" pitchFamily="34" charset="-122"/>
        </a:defRPr>
      </a:lvl4pPr>
      <a:lvl5pPr algn="l" rtl="0" eaLnBrk="0" fontAlgn="base" hangingPunct="0">
        <a:spcBef>
          <a:spcPct val="0"/>
        </a:spcBef>
        <a:spcAft>
          <a:spcPct val="0"/>
        </a:spcAft>
        <a:defRPr sz="2800">
          <a:solidFill>
            <a:srgbClr val="C00000"/>
          </a:solidFill>
          <a:latin typeface="Calibri" pitchFamily="34" charset="0"/>
          <a:ea typeface="微软雅黑" pitchFamily="34" charset="-122"/>
        </a:defRPr>
      </a:lvl5pPr>
      <a:lvl6pPr marL="457200" algn="l" rtl="0" eaLnBrk="0" fontAlgn="base" hangingPunct="0">
        <a:spcBef>
          <a:spcPct val="0"/>
        </a:spcBef>
        <a:spcAft>
          <a:spcPct val="0"/>
        </a:spcAft>
        <a:defRPr sz="2800">
          <a:solidFill>
            <a:srgbClr val="C00000"/>
          </a:solidFill>
          <a:latin typeface="Calibri" pitchFamily="34" charset="0"/>
          <a:ea typeface="微软雅黑" pitchFamily="34" charset="-122"/>
        </a:defRPr>
      </a:lvl6pPr>
      <a:lvl7pPr marL="914400" algn="l" rtl="0" eaLnBrk="0" fontAlgn="base" hangingPunct="0">
        <a:spcBef>
          <a:spcPct val="0"/>
        </a:spcBef>
        <a:spcAft>
          <a:spcPct val="0"/>
        </a:spcAft>
        <a:defRPr sz="2800">
          <a:solidFill>
            <a:srgbClr val="C00000"/>
          </a:solidFill>
          <a:latin typeface="Calibri" pitchFamily="34" charset="0"/>
          <a:ea typeface="微软雅黑" pitchFamily="34" charset="-122"/>
        </a:defRPr>
      </a:lvl7pPr>
      <a:lvl8pPr marL="1371600" algn="l" rtl="0" eaLnBrk="0" fontAlgn="base" hangingPunct="0">
        <a:spcBef>
          <a:spcPct val="0"/>
        </a:spcBef>
        <a:spcAft>
          <a:spcPct val="0"/>
        </a:spcAft>
        <a:defRPr sz="2800">
          <a:solidFill>
            <a:srgbClr val="C00000"/>
          </a:solidFill>
          <a:latin typeface="Calibri" pitchFamily="34" charset="0"/>
          <a:ea typeface="微软雅黑" pitchFamily="34" charset="-122"/>
        </a:defRPr>
      </a:lvl8pPr>
      <a:lvl9pPr marL="1828800" algn="l" rtl="0" eaLnBrk="0" fontAlgn="base" hangingPunct="0">
        <a:spcBef>
          <a:spcPct val="0"/>
        </a:spcBef>
        <a:spcAft>
          <a:spcPct val="0"/>
        </a:spcAft>
        <a:defRPr sz="2800">
          <a:solidFill>
            <a:srgbClr val="C00000"/>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90000"/>
        <a:buFont typeface="Arial" charset="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Blip>
          <a:blip r:embed="rId5"/>
        </a:buBlip>
        <a:defRPr sz="2000">
          <a:solidFill>
            <a:schemeClr val="tx1"/>
          </a:solidFill>
          <a:latin typeface="+mn-lt"/>
          <a:ea typeface="+mn-ea"/>
        </a:defRPr>
      </a:lvl2pPr>
      <a:lvl3pPr marL="1143000" indent="-228600" algn="l" rtl="0" eaLnBrk="0" fontAlgn="base" hangingPunct="0">
        <a:spcBef>
          <a:spcPct val="20000"/>
        </a:spcBef>
        <a:spcAft>
          <a:spcPct val="0"/>
        </a:spcAft>
        <a:buSzPct val="50000"/>
        <a:buFont typeface="Arial" charset="0"/>
        <a:buBlip>
          <a:blip r:embed="rId6"/>
        </a:buBlip>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2362200" y="947738"/>
            <a:ext cx="547211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3075" name="文本占位符 2"/>
          <p:cNvSpPr>
            <a:spLocks noGrp="1" noChangeArrowheads="1"/>
          </p:cNvSpPr>
          <p:nvPr>
            <p:ph type="body" idx="1"/>
          </p:nvPr>
        </p:nvSpPr>
        <p:spPr bwMode="auto">
          <a:xfrm>
            <a:off x="2362200" y="1773238"/>
            <a:ext cx="5183188"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p:txBody>
      </p:sp>
      <p:sp>
        <p:nvSpPr>
          <p:cNvPr id="3076" name="Line 4"/>
          <p:cNvSpPr>
            <a:spLocks noChangeShapeType="1"/>
          </p:cNvSpPr>
          <p:nvPr/>
        </p:nvSpPr>
        <p:spPr bwMode="auto">
          <a:xfrm rot="5400000">
            <a:off x="-1913732" y="3437732"/>
            <a:ext cx="6875463" cy="0"/>
          </a:xfrm>
          <a:prstGeom prst="line">
            <a:avLst/>
          </a:prstGeom>
          <a:noFill/>
          <a:ln w="50799">
            <a:solidFill>
              <a:srgbClr val="E50012"/>
            </a:solidFill>
            <a:round/>
            <a:headEnd/>
            <a:tailEnd/>
          </a:ln>
        </p:spPr>
        <p:txBody>
          <a:bodyPr wrap="none" anchor="ctr"/>
          <a:lstStyle/>
          <a:p>
            <a:pPr>
              <a:defRPr/>
            </a:pPr>
            <a:endParaRPr lang="zh-CN" altLang="en-US">
              <a:ea typeface="宋体" pitchFamily="2" charset="-122"/>
            </a:endParaRPr>
          </a:p>
        </p:txBody>
      </p:sp>
      <p:sp>
        <p:nvSpPr>
          <p:cNvPr id="3077" name="椭圆 6"/>
          <p:cNvSpPr>
            <a:spLocks noChangeArrowheads="1"/>
          </p:cNvSpPr>
          <p:nvPr/>
        </p:nvSpPr>
        <p:spPr bwMode="auto">
          <a:xfrm>
            <a:off x="838200" y="990600"/>
            <a:ext cx="1312863" cy="720725"/>
          </a:xfrm>
          <a:prstGeom prst="ellipse">
            <a:avLst/>
          </a:prstGeom>
          <a:solidFill>
            <a:schemeClr val="bg1"/>
          </a:solidFill>
          <a:ln w="9525">
            <a:noFill/>
            <a:round/>
            <a:headEnd/>
            <a:tailEnd/>
          </a:ln>
        </p:spPr>
        <p:txBody>
          <a:bodyPr anchor="ctr"/>
          <a:lstStyle/>
          <a:p>
            <a:pPr algn="ctr">
              <a:defRPr/>
            </a:pPr>
            <a:endParaRPr lang="zh-CN" altLang="en-US">
              <a:solidFill>
                <a:srgbClr val="FFFFFF"/>
              </a:solidFill>
              <a:latin typeface="Calibri" pitchFamily="34" charset="0"/>
              <a:ea typeface="黑体" pitchFamily="2" charset="-122"/>
            </a:endParaRPr>
          </a:p>
        </p:txBody>
      </p:sp>
      <p:pic>
        <p:nvPicPr>
          <p:cNvPr id="3078" name="Picture 5" descr="E:\yinfeifei\2012年工作项目\UFIDA用友\用友 集团品推\李 莉\集团PPT模版2012\三套方案 最终 设计 ppt\项目符号\logo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5350" y="1154113"/>
            <a:ext cx="1266825"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9" name="Picture 8" descr="E:\yinfeifei\2012年工作项目\UFIDA用友\用友 集团品推\李 莉\集团PPT模版2012\2012.01.18 最终\未标题-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64525" y="6604000"/>
            <a:ext cx="681038" cy="10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32" r:id="rId2"/>
  </p:sldLayoutIdLst>
  <p:hf hdr="0" dt="0"/>
  <p:txStyles>
    <p:titleStyle>
      <a:lvl1pPr algn="l" rtl="0" eaLnBrk="0" fontAlgn="base" hangingPunct="0">
        <a:spcBef>
          <a:spcPct val="0"/>
        </a:spcBef>
        <a:spcAft>
          <a:spcPct val="0"/>
        </a:spcAft>
        <a:defRPr sz="2800">
          <a:solidFill>
            <a:srgbClr val="C00000"/>
          </a:solidFill>
          <a:latin typeface="+mj-lt"/>
          <a:ea typeface="+mj-ea"/>
          <a:cs typeface="+mj-cs"/>
        </a:defRPr>
      </a:lvl1pPr>
      <a:lvl2pPr algn="l" rtl="0" eaLnBrk="0" fontAlgn="base" hangingPunct="0">
        <a:spcBef>
          <a:spcPct val="0"/>
        </a:spcBef>
        <a:spcAft>
          <a:spcPct val="0"/>
        </a:spcAft>
        <a:defRPr sz="2800">
          <a:solidFill>
            <a:srgbClr val="C00000"/>
          </a:solidFill>
          <a:latin typeface="Calibri" pitchFamily="34" charset="0"/>
          <a:ea typeface="微软雅黑" pitchFamily="34" charset="-122"/>
        </a:defRPr>
      </a:lvl2pPr>
      <a:lvl3pPr algn="l" rtl="0" eaLnBrk="0" fontAlgn="base" hangingPunct="0">
        <a:spcBef>
          <a:spcPct val="0"/>
        </a:spcBef>
        <a:spcAft>
          <a:spcPct val="0"/>
        </a:spcAft>
        <a:defRPr sz="2800">
          <a:solidFill>
            <a:srgbClr val="C00000"/>
          </a:solidFill>
          <a:latin typeface="Calibri" pitchFamily="34" charset="0"/>
          <a:ea typeface="微软雅黑" pitchFamily="34" charset="-122"/>
        </a:defRPr>
      </a:lvl3pPr>
      <a:lvl4pPr algn="l" rtl="0" eaLnBrk="0" fontAlgn="base" hangingPunct="0">
        <a:spcBef>
          <a:spcPct val="0"/>
        </a:spcBef>
        <a:spcAft>
          <a:spcPct val="0"/>
        </a:spcAft>
        <a:defRPr sz="2800">
          <a:solidFill>
            <a:srgbClr val="C00000"/>
          </a:solidFill>
          <a:latin typeface="Calibri" pitchFamily="34" charset="0"/>
          <a:ea typeface="微软雅黑" pitchFamily="34" charset="-122"/>
        </a:defRPr>
      </a:lvl4pPr>
      <a:lvl5pPr algn="l" rtl="0" eaLnBrk="0" fontAlgn="base" hangingPunct="0">
        <a:spcBef>
          <a:spcPct val="0"/>
        </a:spcBef>
        <a:spcAft>
          <a:spcPct val="0"/>
        </a:spcAft>
        <a:defRPr sz="2800">
          <a:solidFill>
            <a:srgbClr val="C00000"/>
          </a:solidFill>
          <a:latin typeface="Calibri" pitchFamily="34" charset="0"/>
          <a:ea typeface="微软雅黑" pitchFamily="34" charset="-122"/>
        </a:defRPr>
      </a:lvl5pPr>
      <a:lvl6pPr marL="457200" algn="l" rtl="0" eaLnBrk="0" fontAlgn="base" hangingPunct="0">
        <a:spcBef>
          <a:spcPct val="0"/>
        </a:spcBef>
        <a:spcAft>
          <a:spcPct val="0"/>
        </a:spcAft>
        <a:defRPr sz="2800">
          <a:solidFill>
            <a:srgbClr val="C00000"/>
          </a:solidFill>
          <a:latin typeface="Calibri" pitchFamily="34" charset="0"/>
          <a:ea typeface="微软雅黑" pitchFamily="34" charset="-122"/>
        </a:defRPr>
      </a:lvl6pPr>
      <a:lvl7pPr marL="914400" algn="l" rtl="0" eaLnBrk="0" fontAlgn="base" hangingPunct="0">
        <a:spcBef>
          <a:spcPct val="0"/>
        </a:spcBef>
        <a:spcAft>
          <a:spcPct val="0"/>
        </a:spcAft>
        <a:defRPr sz="2800">
          <a:solidFill>
            <a:srgbClr val="C00000"/>
          </a:solidFill>
          <a:latin typeface="Calibri" pitchFamily="34" charset="0"/>
          <a:ea typeface="微软雅黑" pitchFamily="34" charset="-122"/>
        </a:defRPr>
      </a:lvl7pPr>
      <a:lvl8pPr marL="1371600" algn="l" rtl="0" eaLnBrk="0" fontAlgn="base" hangingPunct="0">
        <a:spcBef>
          <a:spcPct val="0"/>
        </a:spcBef>
        <a:spcAft>
          <a:spcPct val="0"/>
        </a:spcAft>
        <a:defRPr sz="2800">
          <a:solidFill>
            <a:srgbClr val="C00000"/>
          </a:solidFill>
          <a:latin typeface="Calibri" pitchFamily="34" charset="0"/>
          <a:ea typeface="微软雅黑" pitchFamily="34" charset="-122"/>
        </a:defRPr>
      </a:lvl8pPr>
      <a:lvl9pPr marL="1828800" algn="l" rtl="0" eaLnBrk="0" fontAlgn="base" hangingPunct="0">
        <a:spcBef>
          <a:spcPct val="0"/>
        </a:spcBef>
        <a:spcAft>
          <a:spcPct val="0"/>
        </a:spcAft>
        <a:defRPr sz="2800">
          <a:solidFill>
            <a:srgbClr val="C00000"/>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90000"/>
        <a:buFont typeface="Arial" charset="0"/>
        <a:buBlip>
          <a:blip r:embed="rId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Blip>
          <a:blip r:embed="rId7"/>
        </a:buBlip>
        <a:defRPr sz="2000">
          <a:solidFill>
            <a:schemeClr val="tx1"/>
          </a:solidFill>
          <a:latin typeface="+mn-lt"/>
          <a:ea typeface="+mn-ea"/>
        </a:defRPr>
      </a:lvl2pPr>
      <a:lvl3pPr marL="1143000" indent="-228600" algn="l" rtl="0" eaLnBrk="0" fontAlgn="base" hangingPunct="0">
        <a:spcBef>
          <a:spcPct val="20000"/>
        </a:spcBef>
        <a:spcAft>
          <a:spcPct val="0"/>
        </a:spcAft>
        <a:buSzPct val="50000"/>
        <a:buFont typeface="Arial" charset="0"/>
        <a:buBlip>
          <a:blip r:embed="rId8"/>
        </a:buBlip>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098" name="Picture 6" descr="E:\yinfeifei\2012年工作项目\UFIDA用友\用友 集团品推\李 莉\集团PPT模版2012\2012.01.18 最终\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标题占位符 1"/>
          <p:cNvSpPr>
            <a:spLocks noGrp="1" noChangeArrowheads="1"/>
          </p:cNvSpPr>
          <p:nvPr>
            <p:ph type="title"/>
          </p:nvPr>
        </p:nvSpPr>
        <p:spPr bwMode="auto">
          <a:xfrm>
            <a:off x="228600" y="114300"/>
            <a:ext cx="70104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4100" name="文本占位符 2"/>
          <p:cNvSpPr>
            <a:spLocks noGrp="1" noChangeArrowheads="1"/>
          </p:cNvSpPr>
          <p:nvPr>
            <p:ph type="body" idx="1"/>
          </p:nvPr>
        </p:nvSpPr>
        <p:spPr bwMode="auto">
          <a:xfrm>
            <a:off x="762000" y="1143000"/>
            <a:ext cx="72390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p:txBody>
      </p:sp>
      <p:sp>
        <p:nvSpPr>
          <p:cNvPr id="4101" name="矩形 4"/>
          <p:cNvSpPr>
            <a:spLocks noChangeArrowheads="1"/>
          </p:cNvSpPr>
          <p:nvPr/>
        </p:nvSpPr>
        <p:spPr bwMode="auto">
          <a:xfrm>
            <a:off x="609600" y="5715000"/>
            <a:ext cx="8534400" cy="762000"/>
          </a:xfrm>
          <a:prstGeom prst="rect">
            <a:avLst/>
          </a:prstGeom>
          <a:solidFill>
            <a:schemeClr val="bg1"/>
          </a:solidFill>
          <a:ln w="9525">
            <a:noFill/>
            <a:miter lim="800000"/>
            <a:headEnd/>
            <a:tailEnd/>
          </a:ln>
        </p:spPr>
        <p:txBody>
          <a:bodyPr anchor="ctr"/>
          <a:lstStyle/>
          <a:p>
            <a:pPr algn="ctr">
              <a:defRPr/>
            </a:pPr>
            <a:endParaRPr lang="zh-CN" altLang="en-US">
              <a:solidFill>
                <a:srgbClr val="FFFFFF"/>
              </a:solidFill>
              <a:latin typeface="Calibri" pitchFamily="34" charset="0"/>
              <a:ea typeface="宋体" pitchFamily="2" charset="-122"/>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Lst>
  <p:hf hdr="0" dt="0"/>
  <p:txStyles>
    <p:titleStyle>
      <a:lvl1pPr algn="l" rtl="0" eaLnBrk="0" fontAlgn="base" hangingPunct="0">
        <a:spcBef>
          <a:spcPct val="0"/>
        </a:spcBef>
        <a:spcAft>
          <a:spcPct val="0"/>
        </a:spcAft>
        <a:defRPr sz="2800">
          <a:solidFill>
            <a:srgbClr val="C00000"/>
          </a:solidFill>
          <a:latin typeface="+mj-lt"/>
          <a:ea typeface="+mj-ea"/>
          <a:cs typeface="+mj-cs"/>
        </a:defRPr>
      </a:lvl1pPr>
      <a:lvl2pPr algn="l" rtl="0" eaLnBrk="0" fontAlgn="base" hangingPunct="0">
        <a:spcBef>
          <a:spcPct val="0"/>
        </a:spcBef>
        <a:spcAft>
          <a:spcPct val="0"/>
        </a:spcAft>
        <a:defRPr sz="2800">
          <a:solidFill>
            <a:srgbClr val="C00000"/>
          </a:solidFill>
          <a:latin typeface="Calibri" pitchFamily="34" charset="0"/>
          <a:ea typeface="黑体" pitchFamily="2" charset="-122"/>
        </a:defRPr>
      </a:lvl2pPr>
      <a:lvl3pPr algn="l" rtl="0" eaLnBrk="0" fontAlgn="base" hangingPunct="0">
        <a:spcBef>
          <a:spcPct val="0"/>
        </a:spcBef>
        <a:spcAft>
          <a:spcPct val="0"/>
        </a:spcAft>
        <a:defRPr sz="2800">
          <a:solidFill>
            <a:srgbClr val="C00000"/>
          </a:solidFill>
          <a:latin typeface="Calibri" pitchFamily="34" charset="0"/>
          <a:ea typeface="黑体" pitchFamily="2" charset="-122"/>
        </a:defRPr>
      </a:lvl3pPr>
      <a:lvl4pPr algn="l" rtl="0" eaLnBrk="0" fontAlgn="base" hangingPunct="0">
        <a:spcBef>
          <a:spcPct val="0"/>
        </a:spcBef>
        <a:spcAft>
          <a:spcPct val="0"/>
        </a:spcAft>
        <a:defRPr sz="2800">
          <a:solidFill>
            <a:srgbClr val="C00000"/>
          </a:solidFill>
          <a:latin typeface="Calibri" pitchFamily="34" charset="0"/>
          <a:ea typeface="黑体" pitchFamily="2" charset="-122"/>
        </a:defRPr>
      </a:lvl4pPr>
      <a:lvl5pPr algn="l" rtl="0" eaLnBrk="0" fontAlgn="base" hangingPunct="0">
        <a:spcBef>
          <a:spcPct val="0"/>
        </a:spcBef>
        <a:spcAft>
          <a:spcPct val="0"/>
        </a:spcAft>
        <a:defRPr sz="2800">
          <a:solidFill>
            <a:srgbClr val="C00000"/>
          </a:solidFill>
          <a:latin typeface="Calibri" pitchFamily="34" charset="0"/>
          <a:ea typeface="黑体" pitchFamily="2" charset="-122"/>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SzPct val="90000"/>
        <a:buFont typeface="Arial" charset="0"/>
        <a:buBlip>
          <a:blip r:embed="rId5"/>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Blip>
          <a:blip r:embed="rId6"/>
        </a:buBlip>
        <a:defRPr sz="2800">
          <a:solidFill>
            <a:schemeClr val="tx1"/>
          </a:solidFill>
          <a:latin typeface="+mn-lt"/>
          <a:ea typeface="+mn-ea"/>
        </a:defRPr>
      </a:lvl2pPr>
      <a:lvl3pPr marL="1143000" indent="-228600" algn="l" rtl="0" eaLnBrk="0" fontAlgn="base" hangingPunct="0">
        <a:spcBef>
          <a:spcPct val="20000"/>
        </a:spcBef>
        <a:spcAft>
          <a:spcPct val="0"/>
        </a:spcAft>
        <a:buSzPct val="50000"/>
        <a:buFont typeface="Arial" charset="0"/>
        <a:buBlip>
          <a:blip r:embed="rId7"/>
        </a:buBlip>
        <a:defRPr sz="16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Line 4"/>
          <p:cNvSpPr>
            <a:spLocks noChangeShapeType="1"/>
          </p:cNvSpPr>
          <p:nvPr/>
        </p:nvSpPr>
        <p:spPr bwMode="auto">
          <a:xfrm>
            <a:off x="7938" y="800100"/>
            <a:ext cx="9123362" cy="0"/>
          </a:xfrm>
          <a:prstGeom prst="line">
            <a:avLst/>
          </a:prstGeom>
          <a:noFill/>
          <a:ln w="50799">
            <a:solidFill>
              <a:srgbClr val="E50012"/>
            </a:solidFill>
            <a:round/>
            <a:headEnd/>
            <a:tailEnd/>
          </a:ln>
        </p:spPr>
        <p:txBody>
          <a:bodyPr wrap="none" anchor="ctr"/>
          <a:lstStyle/>
          <a:p>
            <a:pPr>
              <a:defRPr/>
            </a:pPr>
            <a:endParaRPr lang="zh-CN" altLang="en-US">
              <a:ea typeface="宋体" pitchFamily="2" charset="-122"/>
            </a:endParaRPr>
          </a:p>
        </p:txBody>
      </p:sp>
      <p:sp>
        <p:nvSpPr>
          <p:cNvPr id="5123" name="椭圆 8"/>
          <p:cNvSpPr>
            <a:spLocks noChangeArrowheads="1"/>
          </p:cNvSpPr>
          <p:nvPr/>
        </p:nvSpPr>
        <p:spPr bwMode="auto">
          <a:xfrm>
            <a:off x="7391400" y="358775"/>
            <a:ext cx="1566863" cy="641350"/>
          </a:xfrm>
          <a:prstGeom prst="ellipse">
            <a:avLst/>
          </a:prstGeom>
          <a:solidFill>
            <a:schemeClr val="bg1"/>
          </a:solidFill>
          <a:ln w="9525">
            <a:noFill/>
            <a:round/>
            <a:headEnd/>
            <a:tailEnd/>
          </a:ln>
        </p:spPr>
        <p:txBody>
          <a:bodyPr anchor="ctr"/>
          <a:lstStyle/>
          <a:p>
            <a:pPr algn="ctr">
              <a:defRPr/>
            </a:pPr>
            <a:endParaRPr lang="zh-CN" altLang="en-US">
              <a:solidFill>
                <a:srgbClr val="FFFFFF"/>
              </a:solidFill>
              <a:latin typeface="Calibri" pitchFamily="34" charset="0"/>
              <a:ea typeface="宋体" pitchFamily="2" charset="-122"/>
            </a:endParaRPr>
          </a:p>
        </p:txBody>
      </p:sp>
      <p:sp>
        <p:nvSpPr>
          <p:cNvPr id="5124" name="标题占位符 1"/>
          <p:cNvSpPr>
            <a:spLocks noGrp="1" noChangeArrowheads="1"/>
          </p:cNvSpPr>
          <p:nvPr>
            <p:ph type="title"/>
          </p:nvPr>
        </p:nvSpPr>
        <p:spPr bwMode="auto">
          <a:xfrm>
            <a:off x="228600" y="152400"/>
            <a:ext cx="70104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5125" name="文本占位符 2"/>
          <p:cNvSpPr>
            <a:spLocks noGrp="1" noChangeArrowheads="1"/>
          </p:cNvSpPr>
          <p:nvPr>
            <p:ph type="body" idx="1"/>
          </p:nvPr>
        </p:nvSpPr>
        <p:spPr bwMode="auto">
          <a:xfrm>
            <a:off x="762000" y="1143000"/>
            <a:ext cx="72390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p:txBody>
      </p:sp>
      <p:sp>
        <p:nvSpPr>
          <p:cNvPr id="5126" name="矩形 4"/>
          <p:cNvSpPr>
            <a:spLocks noChangeArrowheads="1"/>
          </p:cNvSpPr>
          <p:nvPr/>
        </p:nvSpPr>
        <p:spPr bwMode="auto">
          <a:xfrm>
            <a:off x="609600" y="5715000"/>
            <a:ext cx="8534400" cy="762000"/>
          </a:xfrm>
          <a:prstGeom prst="rect">
            <a:avLst/>
          </a:prstGeom>
          <a:solidFill>
            <a:schemeClr val="bg1"/>
          </a:solidFill>
          <a:ln w="9525">
            <a:noFill/>
            <a:miter lim="800000"/>
            <a:headEnd/>
            <a:tailEnd/>
          </a:ln>
        </p:spPr>
        <p:txBody>
          <a:bodyPr anchor="ctr"/>
          <a:lstStyle/>
          <a:p>
            <a:pPr algn="ctr">
              <a:defRPr/>
            </a:pPr>
            <a:endParaRPr lang="zh-CN" altLang="en-US">
              <a:solidFill>
                <a:srgbClr val="FFFFFF"/>
              </a:solidFill>
              <a:latin typeface="Calibri" pitchFamily="34" charset="0"/>
              <a:ea typeface="宋体" pitchFamily="2" charset="-122"/>
            </a:endParaRPr>
          </a:p>
        </p:txBody>
      </p:sp>
      <p:pic>
        <p:nvPicPr>
          <p:cNvPr id="5127" name="Picture 5" descr="E:\yinfeifei\2012年工作项目\UFIDA用友\用友 集团品推\李 莉\集团PPT模版2012\三套方案 最终 设计 ppt\项目符号\logo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58075" y="404813"/>
            <a:ext cx="1462088"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8" name="Picture 8" descr="E:\yinfeifei\2012年工作项目\UFIDA用友\用友 集团品推\李 莉\集团PPT模版2012\2012.01.18 最终\未标题-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64525" y="6604000"/>
            <a:ext cx="681038" cy="10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hf hdr="0" dt="0"/>
  <p:txStyles>
    <p:titleStyle>
      <a:lvl1pPr algn="l" rtl="0" eaLnBrk="0" fontAlgn="base" hangingPunct="0">
        <a:spcBef>
          <a:spcPct val="0"/>
        </a:spcBef>
        <a:spcAft>
          <a:spcPct val="0"/>
        </a:spcAft>
        <a:defRPr sz="2800">
          <a:solidFill>
            <a:srgbClr val="C00000"/>
          </a:solidFill>
          <a:latin typeface="+mj-lt"/>
          <a:ea typeface="+mj-ea"/>
          <a:cs typeface="+mj-cs"/>
        </a:defRPr>
      </a:lvl1pPr>
      <a:lvl2pPr algn="l" rtl="0" eaLnBrk="0" fontAlgn="base" hangingPunct="0">
        <a:spcBef>
          <a:spcPct val="0"/>
        </a:spcBef>
        <a:spcAft>
          <a:spcPct val="0"/>
        </a:spcAft>
        <a:defRPr sz="2800">
          <a:solidFill>
            <a:srgbClr val="C00000"/>
          </a:solidFill>
          <a:latin typeface="Calibri" pitchFamily="34" charset="0"/>
          <a:ea typeface="黑体" pitchFamily="2" charset="-122"/>
        </a:defRPr>
      </a:lvl2pPr>
      <a:lvl3pPr algn="l" rtl="0" eaLnBrk="0" fontAlgn="base" hangingPunct="0">
        <a:spcBef>
          <a:spcPct val="0"/>
        </a:spcBef>
        <a:spcAft>
          <a:spcPct val="0"/>
        </a:spcAft>
        <a:defRPr sz="2800">
          <a:solidFill>
            <a:srgbClr val="C00000"/>
          </a:solidFill>
          <a:latin typeface="Calibri" pitchFamily="34" charset="0"/>
          <a:ea typeface="黑体" pitchFamily="2" charset="-122"/>
        </a:defRPr>
      </a:lvl3pPr>
      <a:lvl4pPr algn="l" rtl="0" eaLnBrk="0" fontAlgn="base" hangingPunct="0">
        <a:spcBef>
          <a:spcPct val="0"/>
        </a:spcBef>
        <a:spcAft>
          <a:spcPct val="0"/>
        </a:spcAft>
        <a:defRPr sz="2800">
          <a:solidFill>
            <a:srgbClr val="C00000"/>
          </a:solidFill>
          <a:latin typeface="Calibri" pitchFamily="34" charset="0"/>
          <a:ea typeface="黑体" pitchFamily="2" charset="-122"/>
        </a:defRPr>
      </a:lvl4pPr>
      <a:lvl5pPr algn="l" rtl="0" eaLnBrk="0" fontAlgn="base" hangingPunct="0">
        <a:spcBef>
          <a:spcPct val="0"/>
        </a:spcBef>
        <a:spcAft>
          <a:spcPct val="0"/>
        </a:spcAft>
        <a:defRPr sz="2800">
          <a:solidFill>
            <a:srgbClr val="C00000"/>
          </a:solidFill>
          <a:latin typeface="Calibri" pitchFamily="34" charset="0"/>
          <a:ea typeface="黑体" pitchFamily="2" charset="-122"/>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SzPct val="90000"/>
        <a:buFont typeface="Arial" charset="0"/>
        <a:buBlip>
          <a:blip r:embed="rId6"/>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Blip>
          <a:blip r:embed="rId7"/>
        </a:buBlip>
        <a:defRPr sz="2800">
          <a:solidFill>
            <a:schemeClr val="tx1"/>
          </a:solidFill>
          <a:latin typeface="+mn-lt"/>
          <a:ea typeface="+mn-ea"/>
        </a:defRPr>
      </a:lvl2pPr>
      <a:lvl3pPr marL="1143000" indent="-228600" algn="l" rtl="0" eaLnBrk="0" fontAlgn="base" hangingPunct="0">
        <a:spcBef>
          <a:spcPct val="20000"/>
        </a:spcBef>
        <a:spcAft>
          <a:spcPct val="0"/>
        </a:spcAft>
        <a:buSzPct val="50000"/>
        <a:buFont typeface="Arial" charset="0"/>
        <a:buBlip>
          <a:blip r:embed="rId8"/>
        </a:buBlip>
        <a:defRPr sz="16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146" name="Picture 5" descr="E:\yinfeifei\2012年工作项目\UFIDA用友\用友 集团品推\李 莉\集团PPT模版2012\2012.01.18 最终\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5" descr="E:\yinfeifei\2012年工作项目\UFIDA用友\用友 集团品推\李 莉\集团PPT模版2012\三套方案 最终 设计 ppt\软件园版\logo.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7100" y="1657350"/>
            <a:ext cx="4740275"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2743200" y="947738"/>
            <a:ext cx="547211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2051" name="文本占位符 2"/>
          <p:cNvSpPr>
            <a:spLocks noGrp="1" noChangeArrowheads="1"/>
          </p:cNvSpPr>
          <p:nvPr>
            <p:ph type="body" idx="1"/>
          </p:nvPr>
        </p:nvSpPr>
        <p:spPr bwMode="auto">
          <a:xfrm>
            <a:off x="2743200" y="1773238"/>
            <a:ext cx="5183188"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p:txBody>
      </p:sp>
      <p:sp>
        <p:nvSpPr>
          <p:cNvPr id="2052" name="Line 4"/>
          <p:cNvSpPr>
            <a:spLocks noChangeShapeType="1"/>
          </p:cNvSpPr>
          <p:nvPr/>
        </p:nvSpPr>
        <p:spPr bwMode="auto">
          <a:xfrm rot="5400000">
            <a:off x="-1702594" y="3437732"/>
            <a:ext cx="6875463" cy="0"/>
          </a:xfrm>
          <a:prstGeom prst="line">
            <a:avLst/>
          </a:prstGeom>
          <a:noFill/>
          <a:ln w="50799" cmpd="sng">
            <a:solidFill>
              <a:srgbClr val="E50012"/>
            </a:solidFill>
            <a:round/>
            <a:headEnd/>
            <a:tailEnd/>
          </a:ln>
        </p:spPr>
        <p:txBody>
          <a:bodyPr wrap="none" anchor="ctr"/>
          <a:lstStyle/>
          <a:p>
            <a:pPr>
              <a:defRPr/>
            </a:pPr>
            <a:endParaRPr lang="zh-CN" altLang="en-US">
              <a:solidFill>
                <a:srgbClr val="000000"/>
              </a:solidFill>
              <a:latin typeface="Arial" pitchFamily="34" charset="0"/>
              <a:ea typeface="宋体" pitchFamily="2" charset="-122"/>
            </a:endParaRPr>
          </a:p>
        </p:txBody>
      </p:sp>
      <p:sp>
        <p:nvSpPr>
          <p:cNvPr id="2053" name="椭圆 6"/>
          <p:cNvSpPr>
            <a:spLocks noChangeArrowheads="1"/>
          </p:cNvSpPr>
          <p:nvPr/>
        </p:nvSpPr>
        <p:spPr bwMode="auto">
          <a:xfrm>
            <a:off x="1049338" y="990600"/>
            <a:ext cx="1312862" cy="720725"/>
          </a:xfrm>
          <a:prstGeom prst="ellipse">
            <a:avLst/>
          </a:prstGeom>
          <a:solidFill>
            <a:schemeClr val="bg1"/>
          </a:solidFill>
          <a:ln w="9525">
            <a:noFill/>
            <a:round/>
            <a:headEnd/>
            <a:tailEnd/>
          </a:ln>
        </p:spPr>
        <p:txBody>
          <a:bodyPr anchor="ctr"/>
          <a:lstStyle/>
          <a:p>
            <a:pPr algn="ctr">
              <a:defRPr/>
            </a:pPr>
            <a:endParaRPr lang="zh-CN" altLang="en-US">
              <a:solidFill>
                <a:srgbClr val="FFFFFF"/>
              </a:solidFill>
              <a:latin typeface="Calibri" pitchFamily="34" charset="0"/>
              <a:ea typeface="黑体" pitchFamily="2" charset="-122"/>
            </a:endParaRPr>
          </a:p>
        </p:txBody>
      </p:sp>
      <p:grpSp>
        <p:nvGrpSpPr>
          <p:cNvPr id="2054" name="Group 7"/>
          <p:cNvGrpSpPr>
            <a:grpSpLocks noChangeAspect="1"/>
          </p:cNvGrpSpPr>
          <p:nvPr/>
        </p:nvGrpSpPr>
        <p:grpSpPr bwMode="auto">
          <a:xfrm>
            <a:off x="6248400" y="6477000"/>
            <a:ext cx="2895600" cy="381000"/>
            <a:chOff x="0" y="0"/>
            <a:chExt cx="4560" cy="600"/>
          </a:xfrm>
        </p:grpSpPr>
        <p:pic>
          <p:nvPicPr>
            <p:cNvPr id="2056" name="Picture 4" descr="C:\Documents and Settings\Administrator\桌面\8.jp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l="68333" t="94444"/>
            <a:stretch>
              <a:fillRect/>
            </a:stretch>
          </p:blipFill>
          <p:spPr bwMode="auto">
            <a:xfrm>
              <a:off x="0" y="0"/>
              <a:ext cx="4560" cy="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7" name="Picture 8" descr="C:\Documents and Settings\Administrator\桌面\未标题-1.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215" y="228"/>
              <a:ext cx="2743"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055" name="Picture 6" descr="云服务logo标准透明"/>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28600" y="914400"/>
            <a:ext cx="2743200" cy="86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24618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rtl="0" eaLnBrk="0" fontAlgn="base" hangingPunct="0">
        <a:spcBef>
          <a:spcPct val="0"/>
        </a:spcBef>
        <a:spcAft>
          <a:spcPct val="0"/>
        </a:spcAft>
        <a:defRPr sz="2800">
          <a:solidFill>
            <a:srgbClr val="C00000"/>
          </a:solidFill>
          <a:latin typeface="+mj-lt"/>
          <a:ea typeface="+mj-ea"/>
          <a:cs typeface="+mj-cs"/>
        </a:defRPr>
      </a:lvl1pPr>
      <a:lvl2pPr algn="l" rtl="0" eaLnBrk="0" fontAlgn="base" hangingPunct="0">
        <a:spcBef>
          <a:spcPct val="0"/>
        </a:spcBef>
        <a:spcAft>
          <a:spcPct val="0"/>
        </a:spcAft>
        <a:defRPr sz="2800">
          <a:solidFill>
            <a:srgbClr val="C00000"/>
          </a:solidFill>
          <a:latin typeface="Calibri" pitchFamily="34" charset="0"/>
          <a:ea typeface="微软雅黑" pitchFamily="34" charset="-122"/>
        </a:defRPr>
      </a:lvl2pPr>
      <a:lvl3pPr algn="l" rtl="0" eaLnBrk="0" fontAlgn="base" hangingPunct="0">
        <a:spcBef>
          <a:spcPct val="0"/>
        </a:spcBef>
        <a:spcAft>
          <a:spcPct val="0"/>
        </a:spcAft>
        <a:defRPr sz="2800">
          <a:solidFill>
            <a:srgbClr val="C00000"/>
          </a:solidFill>
          <a:latin typeface="Calibri" pitchFamily="34" charset="0"/>
          <a:ea typeface="微软雅黑" pitchFamily="34" charset="-122"/>
        </a:defRPr>
      </a:lvl3pPr>
      <a:lvl4pPr algn="l" rtl="0" eaLnBrk="0" fontAlgn="base" hangingPunct="0">
        <a:spcBef>
          <a:spcPct val="0"/>
        </a:spcBef>
        <a:spcAft>
          <a:spcPct val="0"/>
        </a:spcAft>
        <a:defRPr sz="2800">
          <a:solidFill>
            <a:srgbClr val="C00000"/>
          </a:solidFill>
          <a:latin typeface="Calibri" pitchFamily="34" charset="0"/>
          <a:ea typeface="微软雅黑" pitchFamily="34" charset="-122"/>
        </a:defRPr>
      </a:lvl4pPr>
      <a:lvl5pPr algn="l" rtl="0" eaLnBrk="0" fontAlgn="base" hangingPunct="0">
        <a:spcBef>
          <a:spcPct val="0"/>
        </a:spcBef>
        <a:spcAft>
          <a:spcPct val="0"/>
        </a:spcAft>
        <a:defRPr sz="2800">
          <a:solidFill>
            <a:srgbClr val="C00000"/>
          </a:solidFill>
          <a:latin typeface="Calibri" pitchFamily="34" charset="0"/>
          <a:ea typeface="微软雅黑" pitchFamily="34" charset="-122"/>
        </a:defRPr>
      </a:lvl5pPr>
      <a:lvl6pPr marL="457200" algn="l" rtl="0" eaLnBrk="0" fontAlgn="base" hangingPunct="0">
        <a:spcBef>
          <a:spcPct val="0"/>
        </a:spcBef>
        <a:spcAft>
          <a:spcPct val="0"/>
        </a:spcAft>
        <a:defRPr sz="2800">
          <a:solidFill>
            <a:srgbClr val="C00000"/>
          </a:solidFill>
          <a:latin typeface="Calibri" pitchFamily="34" charset="0"/>
          <a:ea typeface="微软雅黑" pitchFamily="34" charset="-122"/>
        </a:defRPr>
      </a:lvl6pPr>
      <a:lvl7pPr marL="914400" algn="l" rtl="0" eaLnBrk="0" fontAlgn="base" hangingPunct="0">
        <a:spcBef>
          <a:spcPct val="0"/>
        </a:spcBef>
        <a:spcAft>
          <a:spcPct val="0"/>
        </a:spcAft>
        <a:defRPr sz="2800">
          <a:solidFill>
            <a:srgbClr val="C00000"/>
          </a:solidFill>
          <a:latin typeface="Calibri" pitchFamily="34" charset="0"/>
          <a:ea typeface="微软雅黑" pitchFamily="34" charset="-122"/>
        </a:defRPr>
      </a:lvl7pPr>
      <a:lvl8pPr marL="1371600" algn="l" rtl="0" eaLnBrk="0" fontAlgn="base" hangingPunct="0">
        <a:spcBef>
          <a:spcPct val="0"/>
        </a:spcBef>
        <a:spcAft>
          <a:spcPct val="0"/>
        </a:spcAft>
        <a:defRPr sz="2800">
          <a:solidFill>
            <a:srgbClr val="C00000"/>
          </a:solidFill>
          <a:latin typeface="Calibri" pitchFamily="34" charset="0"/>
          <a:ea typeface="微软雅黑" pitchFamily="34" charset="-122"/>
        </a:defRPr>
      </a:lvl8pPr>
      <a:lvl9pPr marL="1828800" algn="l" rtl="0" eaLnBrk="0" fontAlgn="base" hangingPunct="0">
        <a:spcBef>
          <a:spcPct val="0"/>
        </a:spcBef>
        <a:spcAft>
          <a:spcPct val="0"/>
        </a:spcAft>
        <a:defRPr sz="2800">
          <a:solidFill>
            <a:srgbClr val="C00000"/>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90000"/>
        <a:buFont typeface="Arial" charset="0"/>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Blip>
          <a:blip r:embed="rId17"/>
        </a:buBlip>
        <a:defRPr sz="2000">
          <a:solidFill>
            <a:schemeClr val="tx1"/>
          </a:solidFill>
          <a:latin typeface="+mn-lt"/>
          <a:ea typeface="+mn-ea"/>
        </a:defRPr>
      </a:lvl2pPr>
      <a:lvl3pPr marL="1143000" indent="-228600" algn="l" rtl="0" eaLnBrk="0" fontAlgn="base" hangingPunct="0">
        <a:spcBef>
          <a:spcPct val="20000"/>
        </a:spcBef>
        <a:spcAft>
          <a:spcPct val="0"/>
        </a:spcAft>
        <a:buSzPct val="50000"/>
        <a:buFont typeface="Arial" charset="0"/>
        <a:buBlip>
          <a:blip r:embed="rId18"/>
        </a:buBlip>
        <a:defRPr>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a:off x="7938" y="800100"/>
            <a:ext cx="9123362" cy="0"/>
          </a:xfrm>
          <a:prstGeom prst="line">
            <a:avLst/>
          </a:prstGeom>
          <a:noFill/>
          <a:ln w="50799" cmpd="sng">
            <a:solidFill>
              <a:srgbClr val="E50012"/>
            </a:solidFill>
            <a:round/>
            <a:headEnd/>
            <a:tailEnd/>
          </a:ln>
        </p:spPr>
        <p:txBody>
          <a:bodyPr wrap="none" anchor="ctr"/>
          <a:lstStyle/>
          <a:p>
            <a:pPr>
              <a:defRPr/>
            </a:pPr>
            <a:endParaRPr lang="zh-CN" altLang="en-US">
              <a:solidFill>
                <a:srgbClr val="000000"/>
              </a:solidFill>
              <a:latin typeface="Arial" pitchFamily="34" charset="0"/>
              <a:ea typeface="宋体" pitchFamily="2" charset="-122"/>
            </a:endParaRPr>
          </a:p>
        </p:txBody>
      </p:sp>
      <p:sp>
        <p:nvSpPr>
          <p:cNvPr id="3075" name="椭圆 8"/>
          <p:cNvSpPr>
            <a:spLocks noChangeArrowheads="1"/>
          </p:cNvSpPr>
          <p:nvPr/>
        </p:nvSpPr>
        <p:spPr bwMode="auto">
          <a:xfrm>
            <a:off x="6477000" y="358775"/>
            <a:ext cx="2362200" cy="641350"/>
          </a:xfrm>
          <a:prstGeom prst="ellipse">
            <a:avLst/>
          </a:prstGeom>
          <a:solidFill>
            <a:schemeClr val="bg1"/>
          </a:solidFill>
          <a:ln w="9525">
            <a:noFill/>
            <a:round/>
            <a:headEnd/>
            <a:tailEnd/>
          </a:ln>
        </p:spPr>
        <p:txBody>
          <a:bodyPr anchor="ctr"/>
          <a:lstStyle/>
          <a:p>
            <a:pPr algn="ctr">
              <a:defRPr/>
            </a:pPr>
            <a:endParaRPr lang="zh-CN" altLang="en-US">
              <a:solidFill>
                <a:srgbClr val="FFFFFF"/>
              </a:solidFill>
              <a:latin typeface="Calibri" pitchFamily="34" charset="0"/>
              <a:ea typeface="宋体" pitchFamily="2" charset="-122"/>
            </a:endParaRPr>
          </a:p>
        </p:txBody>
      </p:sp>
      <p:sp>
        <p:nvSpPr>
          <p:cNvPr id="3076" name="标题占位符 1"/>
          <p:cNvSpPr>
            <a:spLocks noGrp="1" noChangeArrowheads="1"/>
          </p:cNvSpPr>
          <p:nvPr>
            <p:ph type="title"/>
          </p:nvPr>
        </p:nvSpPr>
        <p:spPr bwMode="auto">
          <a:xfrm>
            <a:off x="228600" y="152400"/>
            <a:ext cx="70104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3077" name="文本占位符 2"/>
          <p:cNvSpPr>
            <a:spLocks noGrp="1" noChangeArrowheads="1"/>
          </p:cNvSpPr>
          <p:nvPr>
            <p:ph type="body" idx="1"/>
          </p:nvPr>
        </p:nvSpPr>
        <p:spPr bwMode="auto">
          <a:xfrm>
            <a:off x="762000" y="1143000"/>
            <a:ext cx="72390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p:txBody>
      </p:sp>
      <p:sp>
        <p:nvSpPr>
          <p:cNvPr id="3078" name="矩形 4"/>
          <p:cNvSpPr>
            <a:spLocks noChangeArrowheads="1"/>
          </p:cNvSpPr>
          <p:nvPr/>
        </p:nvSpPr>
        <p:spPr bwMode="auto">
          <a:xfrm>
            <a:off x="609600" y="5715000"/>
            <a:ext cx="8534400" cy="762000"/>
          </a:xfrm>
          <a:prstGeom prst="rect">
            <a:avLst/>
          </a:prstGeom>
          <a:solidFill>
            <a:schemeClr val="bg1"/>
          </a:solidFill>
          <a:ln w="9525">
            <a:noFill/>
            <a:miter lim="800000"/>
            <a:headEnd/>
            <a:tailEnd/>
          </a:ln>
        </p:spPr>
        <p:txBody>
          <a:bodyPr anchor="ctr"/>
          <a:lstStyle/>
          <a:p>
            <a:pPr algn="ctr">
              <a:defRPr/>
            </a:pPr>
            <a:endParaRPr lang="zh-CN" altLang="en-US">
              <a:solidFill>
                <a:srgbClr val="FFFFFF"/>
              </a:solidFill>
              <a:latin typeface="Calibri" pitchFamily="34" charset="0"/>
              <a:ea typeface="宋体" pitchFamily="2" charset="-122"/>
            </a:endParaRPr>
          </a:p>
        </p:txBody>
      </p:sp>
      <p:pic>
        <p:nvPicPr>
          <p:cNvPr id="3079" name="Picture 4" descr="C:\Documents and Settings\Administrator\桌面\8.jpg"/>
          <p:cNvPicPr>
            <a:picLocks noChangeAspect="1" noChangeArrowheads="1"/>
          </p:cNvPicPr>
          <p:nvPr/>
        </p:nvPicPr>
        <p:blipFill>
          <a:blip r:embed="rId56" cstate="print">
            <a:extLst>
              <a:ext uri="{28A0092B-C50C-407E-A947-70E740481C1C}">
                <a14:useLocalDpi xmlns="" xmlns:a14="http://schemas.microsoft.com/office/drawing/2010/main" val="0"/>
              </a:ext>
            </a:extLst>
          </a:blip>
          <a:srcRect l="68333" t="94444"/>
          <a:stretch>
            <a:fillRect/>
          </a:stretch>
        </p:blipFill>
        <p:spPr bwMode="auto">
          <a:xfrm>
            <a:off x="6248400" y="6477000"/>
            <a:ext cx="2895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0" name="Picture 11" descr="C:\Documents and Settings\Administrator\桌面\未标题-1.jpg"/>
          <p:cNvPicPr>
            <a:picLocks noChangeAspect="1" noChangeArrowheads="1"/>
          </p:cNvPicPr>
          <p:nvPr/>
        </p:nvPicPr>
        <p:blipFill>
          <a:blip r:embed="rId57" cstate="print">
            <a:extLst>
              <a:ext uri="{28A0092B-C50C-407E-A947-70E740481C1C}">
                <a14:useLocalDpi xmlns="" xmlns:a14="http://schemas.microsoft.com/office/drawing/2010/main" val="0"/>
              </a:ext>
            </a:extLst>
          </a:blip>
          <a:srcRect/>
          <a:stretch>
            <a:fillRect/>
          </a:stretch>
        </p:blipFill>
        <p:spPr bwMode="auto">
          <a:xfrm>
            <a:off x="6286500" y="6613525"/>
            <a:ext cx="1851025" cy="122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1" name="Picture 6" descr="云服务logo标准透明"/>
          <p:cNvPicPr>
            <a:picLocks noChangeAspect="1" noChangeArrowheads="1"/>
          </p:cNvPicPr>
          <p:nvPr/>
        </p:nvPicPr>
        <p:blipFill>
          <a:blip r:embed="rId58" cstate="print">
            <a:extLst>
              <a:ext uri="{28A0092B-C50C-407E-A947-70E740481C1C}">
                <a14:useLocalDpi xmlns="" xmlns:a14="http://schemas.microsoft.com/office/drawing/2010/main" val="0"/>
              </a:ext>
            </a:extLst>
          </a:blip>
          <a:srcRect/>
          <a:stretch>
            <a:fillRect/>
          </a:stretch>
        </p:blipFill>
        <p:spPr bwMode="auto">
          <a:xfrm>
            <a:off x="6413500" y="304800"/>
            <a:ext cx="25019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0043010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4" r:id="rId44"/>
    <p:sldLayoutId id="2147483795" r:id="rId45"/>
    <p:sldLayoutId id="2147483796" r:id="rId46"/>
    <p:sldLayoutId id="2147483797" r:id="rId47"/>
    <p:sldLayoutId id="2147483798" r:id="rId48"/>
    <p:sldLayoutId id="2147483799" r:id="rId49"/>
    <p:sldLayoutId id="2147483800" r:id="rId50"/>
    <p:sldLayoutId id="2147483801" r:id="rId51"/>
    <p:sldLayoutId id="2147483802" r:id="rId52"/>
    <p:sldLayoutId id="2147483803" r:id="rId53"/>
    <p:sldLayoutId id="2147483804" r:id="rId54"/>
  </p:sldLayoutIdLst>
  <p:hf hdr="0" dt="0"/>
  <p:txStyles>
    <p:titleStyle>
      <a:lvl1pPr algn="l" rtl="0" eaLnBrk="0" fontAlgn="base" hangingPunct="0">
        <a:spcBef>
          <a:spcPct val="0"/>
        </a:spcBef>
        <a:spcAft>
          <a:spcPct val="0"/>
        </a:spcAft>
        <a:defRPr sz="2800">
          <a:solidFill>
            <a:srgbClr val="C00000"/>
          </a:solidFill>
          <a:latin typeface="+mj-lt"/>
          <a:ea typeface="+mj-ea"/>
          <a:cs typeface="+mj-cs"/>
        </a:defRPr>
      </a:lvl1pPr>
      <a:lvl2pPr algn="l" rtl="0" eaLnBrk="0" fontAlgn="base" hangingPunct="0">
        <a:spcBef>
          <a:spcPct val="0"/>
        </a:spcBef>
        <a:spcAft>
          <a:spcPct val="0"/>
        </a:spcAft>
        <a:defRPr sz="2800">
          <a:solidFill>
            <a:srgbClr val="C00000"/>
          </a:solidFill>
          <a:latin typeface="Calibri" pitchFamily="34" charset="0"/>
          <a:ea typeface="微软雅黑" pitchFamily="34" charset="-122"/>
        </a:defRPr>
      </a:lvl2pPr>
      <a:lvl3pPr algn="l" rtl="0" eaLnBrk="0" fontAlgn="base" hangingPunct="0">
        <a:spcBef>
          <a:spcPct val="0"/>
        </a:spcBef>
        <a:spcAft>
          <a:spcPct val="0"/>
        </a:spcAft>
        <a:defRPr sz="2800">
          <a:solidFill>
            <a:srgbClr val="C00000"/>
          </a:solidFill>
          <a:latin typeface="Calibri" pitchFamily="34" charset="0"/>
          <a:ea typeface="微软雅黑" pitchFamily="34" charset="-122"/>
        </a:defRPr>
      </a:lvl3pPr>
      <a:lvl4pPr algn="l" rtl="0" eaLnBrk="0" fontAlgn="base" hangingPunct="0">
        <a:spcBef>
          <a:spcPct val="0"/>
        </a:spcBef>
        <a:spcAft>
          <a:spcPct val="0"/>
        </a:spcAft>
        <a:defRPr sz="2800">
          <a:solidFill>
            <a:srgbClr val="C00000"/>
          </a:solidFill>
          <a:latin typeface="Calibri" pitchFamily="34" charset="0"/>
          <a:ea typeface="微软雅黑" pitchFamily="34" charset="-122"/>
        </a:defRPr>
      </a:lvl4pPr>
      <a:lvl5pPr algn="l" rtl="0" eaLnBrk="0" fontAlgn="base" hangingPunct="0">
        <a:spcBef>
          <a:spcPct val="0"/>
        </a:spcBef>
        <a:spcAft>
          <a:spcPct val="0"/>
        </a:spcAft>
        <a:defRPr sz="2800">
          <a:solidFill>
            <a:srgbClr val="C00000"/>
          </a:solidFill>
          <a:latin typeface="Calibri" pitchFamily="34" charset="0"/>
          <a:ea typeface="微软雅黑" pitchFamily="34" charset="-122"/>
        </a:defRPr>
      </a:lvl5pPr>
      <a:lvl6pPr marL="457200" algn="l" rtl="0" eaLnBrk="0" fontAlgn="base" hangingPunct="0">
        <a:spcBef>
          <a:spcPct val="0"/>
        </a:spcBef>
        <a:spcAft>
          <a:spcPct val="0"/>
        </a:spcAft>
        <a:defRPr sz="2800">
          <a:solidFill>
            <a:srgbClr val="C00000"/>
          </a:solidFill>
          <a:latin typeface="Calibri" pitchFamily="34" charset="0"/>
          <a:ea typeface="微软雅黑" pitchFamily="34" charset="-122"/>
        </a:defRPr>
      </a:lvl6pPr>
      <a:lvl7pPr marL="914400" algn="l" rtl="0" eaLnBrk="0" fontAlgn="base" hangingPunct="0">
        <a:spcBef>
          <a:spcPct val="0"/>
        </a:spcBef>
        <a:spcAft>
          <a:spcPct val="0"/>
        </a:spcAft>
        <a:defRPr sz="2800">
          <a:solidFill>
            <a:srgbClr val="C00000"/>
          </a:solidFill>
          <a:latin typeface="Calibri" pitchFamily="34" charset="0"/>
          <a:ea typeface="微软雅黑" pitchFamily="34" charset="-122"/>
        </a:defRPr>
      </a:lvl7pPr>
      <a:lvl8pPr marL="1371600" algn="l" rtl="0" eaLnBrk="0" fontAlgn="base" hangingPunct="0">
        <a:spcBef>
          <a:spcPct val="0"/>
        </a:spcBef>
        <a:spcAft>
          <a:spcPct val="0"/>
        </a:spcAft>
        <a:defRPr sz="2800">
          <a:solidFill>
            <a:srgbClr val="C00000"/>
          </a:solidFill>
          <a:latin typeface="Calibri" pitchFamily="34" charset="0"/>
          <a:ea typeface="微软雅黑" pitchFamily="34" charset="-122"/>
        </a:defRPr>
      </a:lvl8pPr>
      <a:lvl9pPr marL="1828800" algn="l" rtl="0" eaLnBrk="0" fontAlgn="base" hangingPunct="0">
        <a:spcBef>
          <a:spcPct val="0"/>
        </a:spcBef>
        <a:spcAft>
          <a:spcPct val="0"/>
        </a:spcAft>
        <a:defRPr sz="2800">
          <a:solidFill>
            <a:srgbClr val="C00000"/>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SzPct val="90000"/>
        <a:buFont typeface="Arial" charset="0"/>
        <a:buBlip>
          <a:blip r:embed="rId59"/>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Blip>
          <a:blip r:embed="rId60"/>
        </a:buBlip>
        <a:defRPr sz="2000">
          <a:solidFill>
            <a:schemeClr val="tx1"/>
          </a:solidFill>
          <a:latin typeface="+mn-lt"/>
          <a:ea typeface="+mn-ea"/>
        </a:defRPr>
      </a:lvl2pPr>
      <a:lvl3pPr marL="1143000" indent="-228600" algn="l" rtl="0" eaLnBrk="0" fontAlgn="base" hangingPunct="0">
        <a:spcBef>
          <a:spcPct val="20000"/>
        </a:spcBef>
        <a:spcAft>
          <a:spcPct val="0"/>
        </a:spcAft>
        <a:buSzPct val="50000"/>
        <a:buFont typeface="Arial" charset="0"/>
        <a:buBlip>
          <a:blip r:embed="rId61"/>
        </a:buBlip>
        <a:defRPr>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098" name="Picture 10" descr="E:\yinfeifei\2012年工作项目\UFIDA用友 2012\2012软件园PPT模板 新\未标题-5.png"/>
          <p:cNvPicPr>
            <a:picLocks noChangeAspect="1" noChangeArrowheads="1"/>
          </p:cNvPicPr>
          <p:nvPr/>
        </p:nvPicPr>
        <p:blipFill>
          <a:blip r:embed="rId13" cstate="print"/>
          <a:srcRect t="18951"/>
          <a:stretch>
            <a:fillRect/>
          </a:stretch>
        </p:blipFill>
        <p:spPr bwMode="auto">
          <a:xfrm>
            <a:off x="0" y="0"/>
            <a:ext cx="9144000" cy="650875"/>
          </a:xfrm>
          <a:prstGeom prst="rect">
            <a:avLst/>
          </a:prstGeom>
          <a:noFill/>
          <a:ln w="9525">
            <a:noFill/>
            <a:miter lim="800000"/>
            <a:headEnd/>
            <a:tailEnd/>
          </a:ln>
        </p:spPr>
      </p:pic>
      <p:sp>
        <p:nvSpPr>
          <p:cNvPr id="4099" name="标题占位符 1"/>
          <p:cNvSpPr>
            <a:spLocks noGrp="1" noChangeArrowheads="1"/>
          </p:cNvSpPr>
          <p:nvPr>
            <p:ph type="title"/>
          </p:nvPr>
        </p:nvSpPr>
        <p:spPr bwMode="auto">
          <a:xfrm>
            <a:off x="609600" y="76200"/>
            <a:ext cx="7010400" cy="585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4102" name="文本占位符 2"/>
          <p:cNvSpPr>
            <a:spLocks noGrp="1" noChangeArrowheads="1"/>
          </p:cNvSpPr>
          <p:nvPr/>
        </p:nvSpPr>
        <p:spPr bwMode="auto">
          <a:xfrm>
            <a:off x="1752600" y="1773238"/>
            <a:ext cx="5183188" cy="4525962"/>
          </a:xfrm>
          <a:prstGeom prst="rect">
            <a:avLst/>
          </a:prstGeom>
          <a:noFill/>
          <a:ln w="9525">
            <a:noFill/>
            <a:miter lim="800000"/>
            <a:headEnd/>
            <a:tailEnd/>
          </a:ln>
        </p:spPr>
        <p:txBody>
          <a:bodyPr/>
          <a:lstStyle/>
          <a:p>
            <a:pPr eaLnBrk="0" hangingPunct="0">
              <a:defRPr/>
            </a:pPr>
            <a:r>
              <a:rPr kumimoji="1" lang="zh-CN" altLang="en-US" sz="2800">
                <a:solidFill>
                  <a:srgbClr val="C00000"/>
                </a:solidFill>
                <a:latin typeface="Calibri" pitchFamily="34" charset="0"/>
                <a:ea typeface="黑体" pitchFamily="2" charset="-122"/>
              </a:rPr>
              <a:t>            </a:t>
            </a:r>
            <a:endParaRPr kumimoji="1" lang="en-US" altLang="zh-CN" sz="2800">
              <a:solidFill>
                <a:srgbClr val="C00000"/>
              </a:solidFill>
              <a:latin typeface="Calibri" pitchFamily="34" charset="0"/>
              <a:ea typeface="黑体" pitchFamily="2" charset="-122"/>
            </a:endParaRPr>
          </a:p>
          <a:p>
            <a:pPr marL="0" lvl="1" eaLnBrk="0" hangingPunct="0">
              <a:defRPr/>
            </a:pPr>
            <a:r>
              <a:rPr kumimoji="1" lang="zh-CN" altLang="en-US" sz="2800">
                <a:solidFill>
                  <a:srgbClr val="C00000"/>
                </a:solidFill>
                <a:latin typeface="Calibri" pitchFamily="34" charset="0"/>
                <a:ea typeface="黑体" pitchFamily="2" charset="-122"/>
              </a:rPr>
              <a:t>   </a:t>
            </a:r>
            <a:endParaRPr kumimoji="1" lang="en-US" altLang="zh-CN" sz="2800">
              <a:solidFill>
                <a:srgbClr val="C00000"/>
              </a:solidFill>
              <a:latin typeface="Calibri" pitchFamily="34" charset="0"/>
              <a:ea typeface="黑体" pitchFamily="2" charset="-122"/>
            </a:endParaRPr>
          </a:p>
          <a:p>
            <a:pPr marL="0" lvl="2" eaLnBrk="0" hangingPunct="0">
              <a:defRPr/>
            </a:pPr>
            <a:r>
              <a:rPr kumimoji="1" lang="zh-CN" altLang="en-US" sz="2800">
                <a:solidFill>
                  <a:srgbClr val="C00000"/>
                </a:solidFill>
                <a:latin typeface="Calibri" pitchFamily="34" charset="0"/>
                <a:ea typeface="黑体" pitchFamily="2" charset="-122"/>
              </a:rPr>
              <a:t>   </a:t>
            </a:r>
          </a:p>
        </p:txBody>
      </p:sp>
      <p:sp>
        <p:nvSpPr>
          <p:cNvPr id="4103" name="文本占位符 2"/>
          <p:cNvSpPr>
            <a:spLocks noGrp="1" noChangeArrowheads="1"/>
          </p:cNvSpPr>
          <p:nvPr>
            <p:ph type="body" idx="1"/>
          </p:nvPr>
        </p:nvSpPr>
        <p:spPr bwMode="auto">
          <a:xfrm>
            <a:off x="762000" y="1143000"/>
            <a:ext cx="72390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p>
        </p:txBody>
      </p:sp>
    </p:spTree>
    <p:extLst>
      <p:ext uri="{BB962C8B-B14F-4D97-AF65-F5344CB8AC3E}">
        <p14:creationId xmlns="" xmlns:p14="http://schemas.microsoft.com/office/powerpoint/2010/main" val="2119088761"/>
      </p:ext>
    </p:extLst>
  </p:cSld>
  <p:clrMap bg1="lt1" tx1="dk1" bg2="lt2" tx2="dk2" accent1="accent1" accent2="accent2" accent3="accent3" accent4="accent4" accent5="accent5" accent6="accent6" hlink="hlink" folHlink="folHlink"/>
  <p:sldLayoutIdLst>
    <p:sldLayoutId id="2147483806"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SzPct val="90000"/>
        <a:buBlip>
          <a:blip r:embed="rId14"/>
        </a:buBlip>
        <a:defRPr kumimoji="1" sz="2000">
          <a:solidFill>
            <a:schemeClr val="tx1"/>
          </a:solidFill>
          <a:latin typeface="+mn-ea"/>
          <a:ea typeface="+mn-ea"/>
          <a:cs typeface="微软雅黑" charset="0"/>
        </a:defRPr>
      </a:lvl1pPr>
      <a:lvl2pPr marL="742950" indent="-285750" algn="l" rtl="0" eaLnBrk="0" fontAlgn="base" hangingPunct="0">
        <a:spcBef>
          <a:spcPct val="20000"/>
        </a:spcBef>
        <a:spcAft>
          <a:spcPct val="0"/>
        </a:spcAft>
        <a:buSzPct val="75000"/>
        <a:buBlip>
          <a:blip r:embed="rId15"/>
        </a:buBlip>
        <a:defRPr kumimoji="1" sz="2000">
          <a:solidFill>
            <a:schemeClr val="tx1"/>
          </a:solidFill>
          <a:latin typeface="+mn-ea"/>
          <a:ea typeface="+mn-ea"/>
          <a:cs typeface="微软雅黑" charset="0"/>
        </a:defRPr>
      </a:lvl2pPr>
      <a:lvl3pPr marL="1143000" indent="-228600" algn="l" rtl="0" eaLnBrk="0" fontAlgn="base" hangingPunct="0">
        <a:spcBef>
          <a:spcPct val="20000"/>
        </a:spcBef>
        <a:spcAft>
          <a:spcPct val="0"/>
        </a:spcAft>
        <a:buSzPct val="50000"/>
        <a:buBlip>
          <a:blip r:embed="rId16"/>
        </a:buBlip>
        <a:defRPr kumimoji="1" sz="1600">
          <a:solidFill>
            <a:schemeClr val="tx1"/>
          </a:solidFill>
          <a:latin typeface="+mn-ea"/>
          <a:ea typeface="+mn-ea"/>
          <a:cs typeface="微软雅黑" charset="0"/>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tags" Target="../tags/tag41.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tags" Target="../tags/tag40.xml"/><Relationship Id="rId10" Type="http://schemas.openxmlformats.org/officeDocument/2006/relationships/tags" Target="../tags/tag22.xml"/><Relationship Id="rId19" Type="http://schemas.openxmlformats.org/officeDocument/2006/relationships/tags" Target="../tags/tag31.xml"/><Relationship Id="rId31" Type="http://schemas.openxmlformats.org/officeDocument/2006/relationships/slideLayout" Target="../slideLayouts/slideLayout75.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tags" Target="../tags/tag39.xml"/><Relationship Id="rId30" Type="http://schemas.openxmlformats.org/officeDocument/2006/relationships/tags" Target="../tags/tag4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6.xml"/><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Visio___211111111111111111111111111111111111111111111111111111111111.vsdx"/><Relationship Id="rId2" Type="http://schemas.openxmlformats.org/officeDocument/2006/relationships/slideLayout" Target="../slideLayouts/slideLayout76.xml"/><Relationship Id="rId1" Type="http://schemas.openxmlformats.org/officeDocument/2006/relationships/vmlDrawing" Target="../drawings/vmlDrawing1.vml"/><Relationship Id="rId4" Type="http://schemas.openxmlformats.org/officeDocument/2006/relationships/package" Target="../embeddings/Microsoft_Visio___222222222222222222222222222222222222222222222222222222222222.vsd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6.xml"/><Relationship Id="rId1" Type="http://schemas.openxmlformats.org/officeDocument/2006/relationships/tags" Target="../tags/tag4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6.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公司项目\2015项目\用友\用友集团\共筑生态 服务企业互联网化产业版\1.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4995"/>
          <a:stretch/>
        </p:blipFill>
        <p:spPr bwMode="auto">
          <a:xfrm>
            <a:off x="0" y="-1588"/>
            <a:ext cx="9145588" cy="685958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96153" y="2411078"/>
            <a:ext cx="8905002" cy="3170099"/>
          </a:xfrm>
          <a:prstGeom prst="rect">
            <a:avLst/>
          </a:prstGeom>
          <a:noFill/>
          <a:effectLst>
            <a:outerShdw blurRad="114300" dist="88900" dir="2700000" algn="tl" rotWithShape="0">
              <a:prstClr val="black">
                <a:alpha val="13000"/>
              </a:prstClr>
            </a:outerShdw>
          </a:effectLst>
        </p:spPr>
        <p:txBody>
          <a:bodyPr wrap="square" rtlCol="0">
            <a:spAutoFit/>
          </a:bodyPr>
          <a:lstStyle/>
          <a:p>
            <a:pPr algn="ctr"/>
            <a:r>
              <a:rPr lang="zh-CN" altLang="en-US" sz="4000" b="1" dirty="0">
                <a:solidFill>
                  <a:schemeClr val="bg1"/>
                </a:solidFill>
                <a:latin typeface="微软雅黑" pitchFamily="34" charset="-122"/>
                <a:ea typeface="微软雅黑" pitchFamily="34" charset="-122"/>
              </a:rPr>
              <a:t>社会</a:t>
            </a:r>
            <a:r>
              <a:rPr lang="zh-CN" altLang="en-US" sz="4000" b="1" dirty="0" smtClean="0">
                <a:solidFill>
                  <a:schemeClr val="bg1"/>
                </a:solidFill>
                <a:latin typeface="微软雅黑" pitchFamily="34" charset="-122"/>
                <a:ea typeface="微软雅黑" pitchFamily="34" charset="-122"/>
              </a:rPr>
              <a:t>救助经济状况核对业务</a:t>
            </a:r>
            <a:endParaRPr lang="en-US" altLang="zh-CN" sz="4000" b="1" dirty="0">
              <a:solidFill>
                <a:schemeClr val="bg1"/>
              </a:solidFill>
              <a:latin typeface="微软雅黑" pitchFamily="34" charset="-122"/>
              <a:ea typeface="微软雅黑" pitchFamily="34" charset="-122"/>
            </a:endParaRPr>
          </a:p>
          <a:p>
            <a:pPr algn="ctr"/>
            <a:r>
              <a:rPr lang="zh-CN" altLang="en-US" sz="4000" b="1" dirty="0" smtClean="0">
                <a:solidFill>
                  <a:schemeClr val="bg1"/>
                </a:solidFill>
                <a:latin typeface="微软雅黑" pitchFamily="34" charset="-122"/>
                <a:ea typeface="微软雅黑" pitchFamily="34" charset="-122"/>
              </a:rPr>
              <a:t>和操作规范</a:t>
            </a:r>
            <a:endParaRPr lang="en-US" altLang="zh-CN" sz="4000" b="1" dirty="0" smtClean="0">
              <a:solidFill>
                <a:schemeClr val="bg1"/>
              </a:solidFill>
              <a:latin typeface="微软雅黑" pitchFamily="34" charset="-122"/>
              <a:ea typeface="微软雅黑" pitchFamily="34" charset="-122"/>
            </a:endParaRPr>
          </a:p>
          <a:p>
            <a:pPr algn="ctr"/>
            <a:endParaRPr lang="en-US" altLang="zh-CN" sz="4000" b="1" dirty="0" smtClean="0">
              <a:solidFill>
                <a:schemeClr val="bg1"/>
              </a:solidFill>
              <a:latin typeface="微软雅黑" pitchFamily="34" charset="-122"/>
              <a:ea typeface="微软雅黑" pitchFamily="34" charset="-122"/>
            </a:endParaRPr>
          </a:p>
          <a:p>
            <a:pPr algn="ctr"/>
            <a:endParaRPr lang="en-US" altLang="zh-CN" sz="4000" b="1" dirty="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湖南省低收入家庭认定指导中心</a:t>
            </a:r>
            <a:endParaRPr lang="en-US" altLang="zh-CN" sz="2000" b="1" dirty="0" smtClean="0">
              <a:solidFill>
                <a:schemeClr val="bg1"/>
              </a:solidFill>
              <a:latin typeface="微软雅黑" pitchFamily="34" charset="-122"/>
              <a:ea typeface="微软雅黑" pitchFamily="34" charset="-122"/>
            </a:endParaRPr>
          </a:p>
          <a:p>
            <a:pPr algn="ctr"/>
            <a:r>
              <a:rPr lang="en-US" altLang="zh-CN" sz="2000" b="1" dirty="0" smtClean="0">
                <a:solidFill>
                  <a:schemeClr val="bg1"/>
                </a:solidFill>
                <a:latin typeface="Times New Roman" panose="02020603050405020304" pitchFamily="18" charset="0"/>
                <a:ea typeface="微软雅黑" pitchFamily="34" charset="-122"/>
                <a:cs typeface="Times New Roman" panose="02020603050405020304" pitchFamily="18" charset="0"/>
              </a:rPr>
              <a:t>2023</a:t>
            </a:r>
            <a:r>
              <a:rPr lang="zh-CN" altLang="en-US" sz="2000" b="1" dirty="0" smtClean="0">
                <a:solidFill>
                  <a:schemeClr val="bg1"/>
                </a:solidFill>
                <a:latin typeface="Times New Roman" panose="02020603050405020304" pitchFamily="18" charset="0"/>
                <a:ea typeface="微软雅黑" pitchFamily="34" charset="-122"/>
                <a:cs typeface="Times New Roman" panose="02020603050405020304" pitchFamily="18" charset="0"/>
              </a:rPr>
              <a:t>年</a:t>
            </a:r>
            <a:r>
              <a:rPr lang="en-US" altLang="zh-CN" sz="2000" b="1" dirty="0" smtClean="0">
                <a:solidFill>
                  <a:schemeClr val="bg1"/>
                </a:solidFill>
                <a:latin typeface="Times New Roman" panose="02020603050405020304" pitchFamily="18" charset="0"/>
                <a:ea typeface="微软雅黑" pitchFamily="34" charset="-122"/>
                <a:cs typeface="Times New Roman" panose="02020603050405020304" pitchFamily="18" charset="0"/>
              </a:rPr>
              <a:t>8</a:t>
            </a:r>
            <a:r>
              <a:rPr lang="zh-CN" altLang="en-US" sz="2000" b="1" dirty="0" smtClean="0">
                <a:solidFill>
                  <a:schemeClr val="bg1"/>
                </a:solidFill>
                <a:latin typeface="Times New Roman" panose="02020603050405020304" pitchFamily="18" charset="0"/>
                <a:ea typeface="微软雅黑" pitchFamily="34" charset="-122"/>
                <a:cs typeface="Times New Roman" panose="02020603050405020304" pitchFamily="18" charset="0"/>
              </a:rPr>
              <a:t>月</a:t>
            </a:r>
            <a:endParaRPr lang="en-US" altLang="zh-CN" sz="2000" b="1" dirty="0" smtClean="0">
              <a:solidFill>
                <a:schemeClr val="bg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350445740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核对业务时效性</a:t>
            </a:r>
            <a:endParaRPr lang="zh-CN" altLang="en-US" sz="2200" dirty="0"/>
          </a:p>
        </p:txBody>
      </p:sp>
      <p:sp>
        <p:nvSpPr>
          <p:cNvPr id="8" name="标题 17"/>
          <p:cNvSpPr txBox="1">
            <a:spLocks/>
          </p:cNvSpPr>
          <p:nvPr/>
        </p:nvSpPr>
        <p:spPr bwMode="auto">
          <a:xfrm>
            <a:off x="755576" y="1052736"/>
            <a:ext cx="777686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300"/>
              </a:lnSpc>
            </a:pPr>
            <a:r>
              <a:rPr lang="zh-CN" altLang="en-US" sz="2000" b="1" dirty="0" smtClean="0">
                <a:solidFill>
                  <a:schemeClr val="tx1"/>
                </a:solidFill>
                <a:latin typeface="+mn-ea"/>
                <a:ea typeface="+mn-ea"/>
                <a:cs typeface="Times New Roman" panose="02020603050405020304" pitchFamily="18" charset="0"/>
              </a:rPr>
              <a:t>民政部对跨省核对业务的省级反馈时效的评估打分（不包括业务上传、下载等环节），就是以</a:t>
            </a:r>
            <a:r>
              <a:rPr lang="en-US" altLang="zh-CN" sz="2000" b="1" dirty="0" smtClean="0">
                <a:solidFill>
                  <a:schemeClr val="tx1"/>
                </a:solidFill>
                <a:latin typeface="+mn-ea"/>
                <a:ea typeface="+mn-ea"/>
                <a:cs typeface="Times New Roman" panose="02020603050405020304" pitchFamily="18" charset="0"/>
              </a:rPr>
              <a:t>5</a:t>
            </a:r>
            <a:r>
              <a:rPr lang="zh-CN" altLang="en-US" sz="2000" b="1" dirty="0" smtClean="0">
                <a:solidFill>
                  <a:schemeClr val="tx1"/>
                </a:solidFill>
                <a:latin typeface="+mn-ea"/>
                <a:ea typeface="+mn-ea"/>
                <a:cs typeface="Times New Roman" panose="02020603050405020304" pitchFamily="18" charset="0"/>
              </a:rPr>
              <a:t>个工作日为标准。</a:t>
            </a:r>
            <a:endParaRPr lang="en-US" altLang="zh-CN" sz="2000" b="1" kern="0" dirty="0" smtClean="0">
              <a:solidFill>
                <a:schemeClr val="tx1"/>
              </a:solidFill>
              <a:latin typeface="+mn-ea"/>
              <a:ea typeface="+mn-ea"/>
            </a:endParaRPr>
          </a:p>
        </p:txBody>
      </p:sp>
      <p:grpSp>
        <p:nvGrpSpPr>
          <p:cNvPr id="54" name="组合 53"/>
          <p:cNvGrpSpPr/>
          <p:nvPr/>
        </p:nvGrpSpPr>
        <p:grpSpPr>
          <a:xfrm>
            <a:off x="-125958" y="2924944"/>
            <a:ext cx="5183733" cy="1049338"/>
            <a:chOff x="-125958" y="2348880"/>
            <a:chExt cx="5183733" cy="1049338"/>
          </a:xfrm>
        </p:grpSpPr>
        <p:sp>
          <p:nvSpPr>
            <p:cNvPr id="34" name="MH_SubTitle_1"/>
            <p:cNvSpPr>
              <a:spLocks noChangeArrowheads="1"/>
            </p:cNvSpPr>
            <p:nvPr>
              <p:custDataLst>
                <p:tags r:id="rId7"/>
              </p:custDataLst>
            </p:nvPr>
          </p:nvSpPr>
          <p:spPr bwMode="auto">
            <a:xfrm flipH="1">
              <a:off x="123825" y="2637805"/>
              <a:ext cx="3343275" cy="441325"/>
            </a:xfrm>
            <a:prstGeom prst="rect">
              <a:avLst/>
            </a:prstGeom>
            <a:noFill/>
            <a:ln w="9525">
              <a:noFill/>
              <a:miter lim="800000"/>
              <a:headEnd/>
              <a:tailEnd/>
            </a:ln>
          </p:spPr>
          <p:txBody>
            <a:bodyPr wrap="none" anchor="ctr"/>
            <a:lstStyle/>
            <a:p>
              <a:pPr algn="r" eaLnBrk="1" hangingPunct="1"/>
              <a:r>
                <a:rPr lang="zh-CN" altLang="en-US" sz="2000" b="1" dirty="0" smtClean="0">
                  <a:solidFill>
                    <a:srgbClr val="0070C0"/>
                  </a:solidFill>
                  <a:ea typeface="微软雅黑" pitchFamily="34" charset="-122"/>
                </a:rPr>
                <a:t>业务</a:t>
              </a:r>
              <a:endParaRPr lang="en-US" altLang="zh-CN" sz="2000" b="1" dirty="0">
                <a:solidFill>
                  <a:srgbClr val="0070C0"/>
                </a:solidFill>
                <a:ea typeface="微软雅黑" pitchFamily="34" charset="-122"/>
              </a:endParaRPr>
            </a:p>
          </p:txBody>
        </p:sp>
        <p:sp>
          <p:nvSpPr>
            <p:cNvPr id="35" name="MH_Text_1"/>
            <p:cNvSpPr/>
            <p:nvPr>
              <p:custDataLst>
                <p:tags r:id="rId8"/>
              </p:custDataLst>
            </p:nvPr>
          </p:nvSpPr>
          <p:spPr>
            <a:xfrm>
              <a:off x="-125958" y="2564904"/>
              <a:ext cx="2825750" cy="792807"/>
            </a:xfrm>
            <a:prstGeom prst="rect">
              <a:avLst/>
            </a:prstGeom>
          </p:spPr>
          <p:txBody>
            <a:bodyPr>
              <a:normAutofit/>
            </a:bodyPr>
            <a:lstStyle/>
            <a:p>
              <a:pPr algn="r" eaLnBrk="1" fontAlgn="auto" hangingPunct="1">
                <a:lnSpc>
                  <a:spcPct val="130000"/>
                </a:lnSpc>
                <a:spcBef>
                  <a:spcPts val="0"/>
                </a:spcBef>
                <a:spcAft>
                  <a:spcPts val="0"/>
                </a:spcAft>
                <a:defRPr/>
              </a:pPr>
              <a:r>
                <a:rPr lang="zh-CN" altLang="en-US" sz="2000" b="1" dirty="0" smtClean="0">
                  <a:solidFill>
                    <a:srgbClr val="FF0000"/>
                  </a:solidFill>
                  <a:ea typeface="微软雅黑" panose="020B0503020204020204" pitchFamily="34" charset="-122"/>
                </a:rPr>
                <a:t>规范操作</a:t>
              </a:r>
              <a:endParaRPr lang="zh-CN" altLang="en-US" sz="2000" b="1" dirty="0">
                <a:solidFill>
                  <a:srgbClr val="FF0000"/>
                </a:solidFill>
                <a:ea typeface="微软雅黑" panose="020B0503020204020204" pitchFamily="34" charset="-122"/>
              </a:endParaRPr>
            </a:p>
          </p:txBody>
        </p:sp>
        <p:grpSp>
          <p:nvGrpSpPr>
            <p:cNvPr id="44" name="组合 43"/>
            <p:cNvGrpSpPr/>
            <p:nvPr/>
          </p:nvGrpSpPr>
          <p:grpSpPr>
            <a:xfrm>
              <a:off x="3527425" y="2348880"/>
              <a:ext cx="1530350" cy="1049338"/>
              <a:chOff x="3527425" y="2348880"/>
              <a:chExt cx="1530350" cy="1049338"/>
            </a:xfrm>
          </p:grpSpPr>
          <p:sp>
            <p:nvSpPr>
              <p:cNvPr id="30" name="MH_Other_7"/>
              <p:cNvSpPr/>
              <p:nvPr>
                <p:custDataLst>
                  <p:tags r:id="rId9"/>
                </p:custDataLst>
              </p:nvPr>
            </p:nvSpPr>
            <p:spPr>
              <a:xfrm flipH="1">
                <a:off x="4008438" y="2348880"/>
                <a:ext cx="1049337" cy="1049338"/>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31" name="MH_Other_8"/>
              <p:cNvSpPr/>
              <p:nvPr>
                <p:custDataLst>
                  <p:tags r:id="rId10"/>
                </p:custDataLst>
              </p:nvPr>
            </p:nvSpPr>
            <p:spPr>
              <a:xfrm flipH="1">
                <a:off x="4101247" y="2442092"/>
                <a:ext cx="863260" cy="863260"/>
              </a:xfrm>
              <a:prstGeom prst="ellipse">
                <a:avLst/>
              </a:prstGeom>
              <a:solidFill>
                <a:srgbClr val="0070C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32" name="MH_Other_9"/>
              <p:cNvSpPr/>
              <p:nvPr>
                <p:custDataLst>
                  <p:tags r:id="rId11"/>
                </p:custDataLst>
              </p:nvPr>
            </p:nvSpPr>
            <p:spPr>
              <a:xfrm flipH="1">
                <a:off x="3751263" y="2426668"/>
                <a:ext cx="198437" cy="893762"/>
              </a:xfrm>
              <a:custGeom>
                <a:avLst/>
                <a:gdLst>
                  <a:gd name="connsiteX0" fmla="*/ 0 w 200069"/>
                  <a:gd name="connsiteY0" fmla="*/ 0 h 904875"/>
                  <a:gd name="connsiteX1" fmla="*/ 200025 w 200069"/>
                  <a:gd name="connsiteY1" fmla="*/ 490538 h 904875"/>
                  <a:gd name="connsiteX2" fmla="*/ 14288 w 200069"/>
                  <a:gd name="connsiteY2" fmla="*/ 904875 h 904875"/>
                  <a:gd name="connsiteX0" fmla="*/ 0 w 202450"/>
                  <a:gd name="connsiteY0" fmla="*/ 0 h 904875"/>
                  <a:gd name="connsiteX1" fmla="*/ 202407 w 202450"/>
                  <a:gd name="connsiteY1" fmla="*/ 471488 h 904875"/>
                  <a:gd name="connsiteX2" fmla="*/ 14288 w 202450"/>
                  <a:gd name="connsiteY2" fmla="*/ 904875 h 904875"/>
                  <a:gd name="connsiteX0" fmla="*/ 0 w 202558"/>
                  <a:gd name="connsiteY0" fmla="*/ 0 h 904875"/>
                  <a:gd name="connsiteX1" fmla="*/ 202407 w 202558"/>
                  <a:gd name="connsiteY1" fmla="*/ 471488 h 904875"/>
                  <a:gd name="connsiteX2" fmla="*/ 14288 w 202558"/>
                  <a:gd name="connsiteY2" fmla="*/ 904875 h 904875"/>
                  <a:gd name="connsiteX0" fmla="*/ 0 w 204846"/>
                  <a:gd name="connsiteY0" fmla="*/ 0 h 897731"/>
                  <a:gd name="connsiteX1" fmla="*/ 204788 w 204846"/>
                  <a:gd name="connsiteY1" fmla="*/ 464344 h 897731"/>
                  <a:gd name="connsiteX2" fmla="*/ 16669 w 204846"/>
                  <a:gd name="connsiteY2" fmla="*/ 897731 h 897731"/>
                  <a:gd name="connsiteX0" fmla="*/ 0 w 204846"/>
                  <a:gd name="connsiteY0" fmla="*/ 0 h 897731"/>
                  <a:gd name="connsiteX1" fmla="*/ 204788 w 204846"/>
                  <a:gd name="connsiteY1" fmla="*/ 464344 h 897731"/>
                  <a:gd name="connsiteX2" fmla="*/ 16669 w 204846"/>
                  <a:gd name="connsiteY2" fmla="*/ 897731 h 897731"/>
                  <a:gd name="connsiteX0" fmla="*/ 0 w 204798"/>
                  <a:gd name="connsiteY0" fmla="*/ 0 h 916781"/>
                  <a:gd name="connsiteX1" fmla="*/ 204788 w 204798"/>
                  <a:gd name="connsiteY1" fmla="*/ 464344 h 916781"/>
                  <a:gd name="connsiteX2" fmla="*/ 7144 w 204798"/>
                  <a:gd name="connsiteY2" fmla="*/ 916781 h 916781"/>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cxnSp>
            <p:nvCxnSpPr>
              <p:cNvPr id="33" name="MH_Other_10"/>
              <p:cNvCxnSpPr/>
              <p:nvPr>
                <p:custDataLst>
                  <p:tags r:id="rId12"/>
                </p:custDataLst>
              </p:nvPr>
            </p:nvCxnSpPr>
            <p:spPr>
              <a:xfrm flipH="1">
                <a:off x="3527425" y="2871168"/>
                <a:ext cx="225425" cy="0"/>
              </a:xfrm>
              <a:prstGeom prst="line">
                <a:avLst/>
              </a:prstGeom>
              <a:ln w="254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36" name="KSO_Shape">
                <a:extLst>
                  <a:ext uri="{FF2B5EF4-FFF2-40B4-BE49-F238E27FC236}">
                    <a16:creationId xmlns="" xmlns:a16="http://schemas.microsoft.com/office/drawing/2014/main" id="{3D2B088D-9A24-410E-B649-1A3802F6F6CB}"/>
                  </a:ext>
                </a:extLst>
              </p:cNvPr>
              <p:cNvSpPr>
                <a:spLocks/>
              </p:cNvSpPr>
              <p:nvPr/>
            </p:nvSpPr>
            <p:spPr bwMode="auto">
              <a:xfrm>
                <a:off x="4266968" y="2608124"/>
                <a:ext cx="531819" cy="531197"/>
              </a:xfrm>
              <a:custGeom>
                <a:avLst/>
                <a:gdLst>
                  <a:gd name="connsiteX0" fmla="*/ 177030 w 607148"/>
                  <a:gd name="connsiteY0" fmla="*/ 452889 h 606439"/>
                  <a:gd name="connsiteX1" fmla="*/ 285350 w 607148"/>
                  <a:gd name="connsiteY1" fmla="*/ 593703 h 606439"/>
                  <a:gd name="connsiteX2" fmla="*/ 289177 w 607148"/>
                  <a:gd name="connsiteY2" fmla="*/ 595925 h 606439"/>
                  <a:gd name="connsiteX3" fmla="*/ 82773 w 607148"/>
                  <a:gd name="connsiteY3" fmla="*/ 503916 h 606439"/>
                  <a:gd name="connsiteX4" fmla="*/ 89537 w 607148"/>
                  <a:gd name="connsiteY4" fmla="*/ 498316 h 606439"/>
                  <a:gd name="connsiteX5" fmla="*/ 177030 w 607148"/>
                  <a:gd name="connsiteY5" fmla="*/ 452889 h 606439"/>
                  <a:gd name="connsiteX6" fmla="*/ 288118 w 607148"/>
                  <a:gd name="connsiteY6" fmla="*/ 432001 h 606439"/>
                  <a:gd name="connsiteX7" fmla="*/ 288118 w 607148"/>
                  <a:gd name="connsiteY7" fmla="*/ 568968 h 606439"/>
                  <a:gd name="connsiteX8" fmla="*/ 196736 w 607148"/>
                  <a:gd name="connsiteY8" fmla="*/ 446400 h 606439"/>
                  <a:gd name="connsiteX9" fmla="*/ 288118 w 607148"/>
                  <a:gd name="connsiteY9" fmla="*/ 432001 h 606439"/>
                  <a:gd name="connsiteX10" fmla="*/ 460894 w 607148"/>
                  <a:gd name="connsiteY10" fmla="*/ 359826 h 606439"/>
                  <a:gd name="connsiteX11" fmla="*/ 370283 w 607148"/>
                  <a:gd name="connsiteY11" fmla="*/ 450206 h 606439"/>
                  <a:gd name="connsiteX12" fmla="*/ 460894 w 607148"/>
                  <a:gd name="connsiteY12" fmla="*/ 540676 h 606439"/>
                  <a:gd name="connsiteX13" fmla="*/ 551415 w 607148"/>
                  <a:gd name="connsiteY13" fmla="*/ 450206 h 606439"/>
                  <a:gd name="connsiteX14" fmla="*/ 460894 w 607148"/>
                  <a:gd name="connsiteY14" fmla="*/ 359826 h 606439"/>
                  <a:gd name="connsiteX15" fmla="*/ 460894 w 607148"/>
                  <a:gd name="connsiteY15" fmla="*/ 339208 h 606439"/>
                  <a:gd name="connsiteX16" fmla="*/ 572065 w 607148"/>
                  <a:gd name="connsiteY16" fmla="*/ 450206 h 606439"/>
                  <a:gd name="connsiteX17" fmla="*/ 542960 w 607148"/>
                  <a:gd name="connsiteY17" fmla="*/ 524946 h 606439"/>
                  <a:gd name="connsiteX18" fmla="*/ 604287 w 607148"/>
                  <a:gd name="connsiteY18" fmla="*/ 589021 h 606439"/>
                  <a:gd name="connsiteX19" fmla="*/ 603931 w 607148"/>
                  <a:gd name="connsiteY19" fmla="*/ 603507 h 606439"/>
                  <a:gd name="connsiteX20" fmla="*/ 596899 w 607148"/>
                  <a:gd name="connsiteY20" fmla="*/ 606439 h 606439"/>
                  <a:gd name="connsiteX21" fmla="*/ 589422 w 607148"/>
                  <a:gd name="connsiteY21" fmla="*/ 603240 h 606439"/>
                  <a:gd name="connsiteX22" fmla="*/ 527650 w 607148"/>
                  <a:gd name="connsiteY22" fmla="*/ 538721 h 606439"/>
                  <a:gd name="connsiteX23" fmla="*/ 460894 w 607148"/>
                  <a:gd name="connsiteY23" fmla="*/ 561293 h 606439"/>
                  <a:gd name="connsiteX24" fmla="*/ 349722 w 607148"/>
                  <a:gd name="connsiteY24" fmla="*/ 450206 h 606439"/>
                  <a:gd name="connsiteX25" fmla="*/ 460894 w 607148"/>
                  <a:gd name="connsiteY25" fmla="*/ 339208 h 606439"/>
                  <a:gd name="connsiteX26" fmla="*/ 308794 w 607148"/>
                  <a:gd name="connsiteY26" fmla="*/ 308230 h 606439"/>
                  <a:gd name="connsiteX27" fmla="*/ 596701 w 607148"/>
                  <a:gd name="connsiteY27" fmla="*/ 308230 h 606439"/>
                  <a:gd name="connsiteX28" fmla="*/ 580592 w 607148"/>
                  <a:gd name="connsiteY28" fmla="*/ 395672 h 606439"/>
                  <a:gd name="connsiteX29" fmla="*/ 460891 w 607148"/>
                  <a:gd name="connsiteY29" fmla="*/ 318716 h 606439"/>
                  <a:gd name="connsiteX30" fmla="*/ 329085 w 607148"/>
                  <a:gd name="connsiteY30" fmla="*/ 450234 h 606439"/>
                  <a:gd name="connsiteX31" fmla="*/ 389604 w 607148"/>
                  <a:gd name="connsiteY31" fmla="*/ 560780 h 606439"/>
                  <a:gd name="connsiteX32" fmla="*/ 330954 w 607148"/>
                  <a:gd name="connsiteY32" fmla="*/ 594371 h 606439"/>
                  <a:gd name="connsiteX33" fmla="*/ 328729 w 607148"/>
                  <a:gd name="connsiteY33" fmla="*/ 594637 h 606439"/>
                  <a:gd name="connsiteX34" fmla="*/ 327483 w 607148"/>
                  <a:gd name="connsiteY34" fmla="*/ 594726 h 606439"/>
                  <a:gd name="connsiteX35" fmla="*/ 308794 w 607148"/>
                  <a:gd name="connsiteY35" fmla="*/ 583707 h 606439"/>
                  <a:gd name="connsiteX36" fmla="*/ 164841 w 607148"/>
                  <a:gd name="connsiteY36" fmla="*/ 308230 h 606439"/>
                  <a:gd name="connsiteX37" fmla="*/ 288119 w 607148"/>
                  <a:gd name="connsiteY37" fmla="*/ 308230 h 606439"/>
                  <a:gd name="connsiteX38" fmla="*/ 288119 w 607148"/>
                  <a:gd name="connsiteY38" fmla="*/ 411461 h 606439"/>
                  <a:gd name="connsiteX39" fmla="*/ 188696 w 607148"/>
                  <a:gd name="connsiteY39" fmla="*/ 427274 h 606439"/>
                  <a:gd name="connsiteX40" fmla="*/ 164841 w 607148"/>
                  <a:gd name="connsiteY40" fmla="*/ 308230 h 606439"/>
                  <a:gd name="connsiteX41" fmla="*/ 0 w 607148"/>
                  <a:gd name="connsiteY41" fmla="*/ 308230 h 606439"/>
                  <a:gd name="connsiteX42" fmla="*/ 144307 w 607148"/>
                  <a:gd name="connsiteY42" fmla="*/ 308230 h 606439"/>
                  <a:gd name="connsiteX43" fmla="*/ 169145 w 607148"/>
                  <a:gd name="connsiteY43" fmla="*/ 433864 h 606439"/>
                  <a:gd name="connsiteX44" fmla="*/ 77005 w 607148"/>
                  <a:gd name="connsiteY44" fmla="*/ 482020 h 606439"/>
                  <a:gd name="connsiteX45" fmla="*/ 69082 w 607148"/>
                  <a:gd name="connsiteY45" fmla="*/ 488595 h 606439"/>
                  <a:gd name="connsiteX46" fmla="*/ 0 w 607148"/>
                  <a:gd name="connsiteY46" fmla="*/ 308230 h 606439"/>
                  <a:gd name="connsiteX47" fmla="*/ 404657 w 607148"/>
                  <a:gd name="connsiteY47" fmla="*/ 159337 h 606439"/>
                  <a:gd name="connsiteX48" fmla="*/ 432072 w 607148"/>
                  <a:gd name="connsiteY48" fmla="*/ 287695 h 606439"/>
                  <a:gd name="connsiteX49" fmla="*/ 308794 w 607148"/>
                  <a:gd name="connsiteY49" fmla="*/ 287695 h 606439"/>
                  <a:gd name="connsiteX50" fmla="*/ 308794 w 607148"/>
                  <a:gd name="connsiteY50" fmla="*/ 174181 h 606439"/>
                  <a:gd name="connsiteX51" fmla="*/ 404657 w 607148"/>
                  <a:gd name="connsiteY51" fmla="*/ 159337 h 606439"/>
                  <a:gd name="connsiteX52" fmla="*/ 192345 w 607148"/>
                  <a:gd name="connsiteY52" fmla="*/ 159337 h 606439"/>
                  <a:gd name="connsiteX53" fmla="*/ 288119 w 607148"/>
                  <a:gd name="connsiteY53" fmla="*/ 174181 h 606439"/>
                  <a:gd name="connsiteX54" fmla="*/ 288119 w 607148"/>
                  <a:gd name="connsiteY54" fmla="*/ 287695 h 606439"/>
                  <a:gd name="connsiteX55" fmla="*/ 164841 w 607148"/>
                  <a:gd name="connsiteY55" fmla="*/ 287695 h 606439"/>
                  <a:gd name="connsiteX56" fmla="*/ 192345 w 607148"/>
                  <a:gd name="connsiteY56" fmla="*/ 159337 h 606439"/>
                  <a:gd name="connsiteX57" fmla="*/ 74418 w 607148"/>
                  <a:gd name="connsiteY57" fmla="*/ 101050 h 606439"/>
                  <a:gd name="connsiteX58" fmla="*/ 83587 w 607148"/>
                  <a:gd name="connsiteY58" fmla="*/ 108249 h 606439"/>
                  <a:gd name="connsiteX59" fmla="*/ 172603 w 607148"/>
                  <a:gd name="connsiteY59" fmla="*/ 152955 h 606439"/>
                  <a:gd name="connsiteX60" fmla="*/ 144296 w 607148"/>
                  <a:gd name="connsiteY60" fmla="*/ 287695 h 606439"/>
                  <a:gd name="connsiteX61" fmla="*/ 0 w 607148"/>
                  <a:gd name="connsiteY61" fmla="*/ 287695 h 606439"/>
                  <a:gd name="connsiteX62" fmla="*/ 74418 w 607148"/>
                  <a:gd name="connsiteY62" fmla="*/ 101050 h 606439"/>
                  <a:gd name="connsiteX63" fmla="*/ 522228 w 607148"/>
                  <a:gd name="connsiteY63" fmla="*/ 100697 h 606439"/>
                  <a:gd name="connsiteX64" fmla="*/ 596913 w 607148"/>
                  <a:gd name="connsiteY64" fmla="*/ 287695 h 606439"/>
                  <a:gd name="connsiteX65" fmla="*/ 452617 w 607148"/>
                  <a:gd name="connsiteY65" fmla="*/ 287695 h 606439"/>
                  <a:gd name="connsiteX66" fmla="*/ 424310 w 607148"/>
                  <a:gd name="connsiteY66" fmla="*/ 152957 h 606439"/>
                  <a:gd name="connsiteX67" fmla="*/ 513327 w 607148"/>
                  <a:gd name="connsiteY67" fmla="*/ 108251 h 606439"/>
                  <a:gd name="connsiteX68" fmla="*/ 308794 w 607148"/>
                  <a:gd name="connsiteY68" fmla="*/ 26956 h 606439"/>
                  <a:gd name="connsiteX69" fmla="*/ 396013 w 607148"/>
                  <a:gd name="connsiteY69" fmla="*/ 140402 h 606439"/>
                  <a:gd name="connsiteX70" fmla="*/ 308794 w 607148"/>
                  <a:gd name="connsiteY70" fmla="*/ 153550 h 606439"/>
                  <a:gd name="connsiteX71" fmla="*/ 288119 w 607148"/>
                  <a:gd name="connsiteY71" fmla="*/ 26956 h 606439"/>
                  <a:gd name="connsiteX72" fmla="*/ 288119 w 607148"/>
                  <a:gd name="connsiteY72" fmla="*/ 153550 h 606439"/>
                  <a:gd name="connsiteX73" fmla="*/ 200900 w 607148"/>
                  <a:gd name="connsiteY73" fmla="*/ 140402 h 606439"/>
                  <a:gd name="connsiteX74" fmla="*/ 288119 w 607148"/>
                  <a:gd name="connsiteY74" fmla="*/ 26956 h 606439"/>
                  <a:gd name="connsiteX75" fmla="*/ 317031 w 607148"/>
                  <a:gd name="connsiteY75" fmla="*/ 353 h 606439"/>
                  <a:gd name="connsiteX76" fmla="*/ 508071 w 607148"/>
                  <a:gd name="connsiteY76" fmla="*/ 85739 h 606439"/>
                  <a:gd name="connsiteX77" fmla="*/ 501216 w 607148"/>
                  <a:gd name="connsiteY77" fmla="*/ 91603 h 606439"/>
                  <a:gd name="connsiteX78" fmla="*/ 415934 w 607148"/>
                  <a:gd name="connsiteY78" fmla="*/ 134074 h 606439"/>
                  <a:gd name="connsiteX79" fmla="*/ 313381 w 607148"/>
                  <a:gd name="connsiteY79" fmla="*/ 3818 h 606439"/>
                  <a:gd name="connsiteX80" fmla="*/ 287695 w 607148"/>
                  <a:gd name="connsiteY80" fmla="*/ 0 h 606439"/>
                  <a:gd name="connsiteX81" fmla="*/ 285381 w 607148"/>
                  <a:gd name="connsiteY81" fmla="*/ 2222 h 606439"/>
                  <a:gd name="connsiteX82" fmla="*/ 180961 w 607148"/>
                  <a:gd name="connsiteY82" fmla="*/ 134215 h 606439"/>
                  <a:gd name="connsiteX83" fmla="*/ 95682 w 607148"/>
                  <a:gd name="connsiteY83" fmla="*/ 91639 h 606439"/>
                  <a:gd name="connsiteX84" fmla="*/ 88560 w 607148"/>
                  <a:gd name="connsiteY84" fmla="*/ 86040 h 606439"/>
                  <a:gd name="connsiteX85" fmla="*/ 287695 w 607148"/>
                  <a:gd name="connsiteY85"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7148" h="606439">
                    <a:moveTo>
                      <a:pt x="177030" y="452889"/>
                    </a:moveTo>
                    <a:cubicBezTo>
                      <a:pt x="201150" y="506850"/>
                      <a:pt x="237821" y="555210"/>
                      <a:pt x="285350" y="593703"/>
                    </a:cubicBezTo>
                    <a:lnTo>
                      <a:pt x="289177" y="595925"/>
                    </a:lnTo>
                    <a:cubicBezTo>
                      <a:pt x="208182" y="593436"/>
                      <a:pt x="135197" y="558588"/>
                      <a:pt x="82773" y="503916"/>
                    </a:cubicBezTo>
                    <a:lnTo>
                      <a:pt x="89537" y="498316"/>
                    </a:lnTo>
                    <a:cubicBezTo>
                      <a:pt x="116773" y="478936"/>
                      <a:pt x="146234" y="463913"/>
                      <a:pt x="177030" y="452889"/>
                    </a:cubicBezTo>
                    <a:close/>
                    <a:moveTo>
                      <a:pt x="288118" y="432001"/>
                    </a:moveTo>
                    <a:lnTo>
                      <a:pt x="288118" y="568968"/>
                    </a:lnTo>
                    <a:cubicBezTo>
                      <a:pt x="248700" y="534571"/>
                      <a:pt x="217735" y="492796"/>
                      <a:pt x="196736" y="446400"/>
                    </a:cubicBezTo>
                    <a:cubicBezTo>
                      <a:pt x="226188" y="437690"/>
                      <a:pt x="256886" y="432890"/>
                      <a:pt x="288118" y="432001"/>
                    </a:cubicBezTo>
                    <a:close/>
                    <a:moveTo>
                      <a:pt x="460894" y="359826"/>
                    </a:moveTo>
                    <a:cubicBezTo>
                      <a:pt x="410960" y="359826"/>
                      <a:pt x="370283" y="400351"/>
                      <a:pt x="370283" y="450206"/>
                    </a:cubicBezTo>
                    <a:cubicBezTo>
                      <a:pt x="370283" y="500151"/>
                      <a:pt x="410960" y="540676"/>
                      <a:pt x="460894" y="540676"/>
                    </a:cubicBezTo>
                    <a:cubicBezTo>
                      <a:pt x="510828" y="540676"/>
                      <a:pt x="551415" y="500151"/>
                      <a:pt x="551415" y="450206"/>
                    </a:cubicBezTo>
                    <a:cubicBezTo>
                      <a:pt x="551415" y="400351"/>
                      <a:pt x="510828" y="359826"/>
                      <a:pt x="460894" y="359826"/>
                    </a:cubicBezTo>
                    <a:close/>
                    <a:moveTo>
                      <a:pt x="460894" y="339208"/>
                    </a:moveTo>
                    <a:cubicBezTo>
                      <a:pt x="522221" y="339208"/>
                      <a:pt x="572065" y="389064"/>
                      <a:pt x="572065" y="450206"/>
                    </a:cubicBezTo>
                    <a:cubicBezTo>
                      <a:pt x="572065" y="479000"/>
                      <a:pt x="560939" y="505128"/>
                      <a:pt x="542960" y="524946"/>
                    </a:cubicBezTo>
                    <a:lnTo>
                      <a:pt x="604287" y="589021"/>
                    </a:lnTo>
                    <a:cubicBezTo>
                      <a:pt x="608203" y="593109"/>
                      <a:pt x="608114" y="599596"/>
                      <a:pt x="603931" y="603507"/>
                    </a:cubicBezTo>
                    <a:cubicBezTo>
                      <a:pt x="601972" y="605462"/>
                      <a:pt x="599391" y="606439"/>
                      <a:pt x="596899" y="606439"/>
                    </a:cubicBezTo>
                    <a:cubicBezTo>
                      <a:pt x="594140" y="606439"/>
                      <a:pt x="591469" y="605373"/>
                      <a:pt x="589422" y="603240"/>
                    </a:cubicBezTo>
                    <a:lnTo>
                      <a:pt x="527650" y="538721"/>
                    </a:lnTo>
                    <a:cubicBezTo>
                      <a:pt x="509047" y="552851"/>
                      <a:pt x="485994" y="561293"/>
                      <a:pt x="460894" y="561293"/>
                    </a:cubicBezTo>
                    <a:cubicBezTo>
                      <a:pt x="399567" y="561293"/>
                      <a:pt x="349722" y="511438"/>
                      <a:pt x="349722" y="450206"/>
                    </a:cubicBezTo>
                    <a:cubicBezTo>
                      <a:pt x="349722" y="389064"/>
                      <a:pt x="399567" y="339208"/>
                      <a:pt x="460894" y="339208"/>
                    </a:cubicBezTo>
                    <a:close/>
                    <a:moveTo>
                      <a:pt x="308794" y="308230"/>
                    </a:moveTo>
                    <a:lnTo>
                      <a:pt x="596701" y="308230"/>
                    </a:lnTo>
                    <a:cubicBezTo>
                      <a:pt x="595633" y="338355"/>
                      <a:pt x="590204" y="367680"/>
                      <a:pt x="580592" y="395672"/>
                    </a:cubicBezTo>
                    <a:cubicBezTo>
                      <a:pt x="559767" y="350352"/>
                      <a:pt x="514022" y="318716"/>
                      <a:pt x="460891" y="318716"/>
                    </a:cubicBezTo>
                    <a:cubicBezTo>
                      <a:pt x="388180" y="318716"/>
                      <a:pt x="329085" y="377722"/>
                      <a:pt x="329085" y="450234"/>
                    </a:cubicBezTo>
                    <a:cubicBezTo>
                      <a:pt x="329085" y="496621"/>
                      <a:pt x="353293" y="537320"/>
                      <a:pt x="389604" y="560780"/>
                    </a:cubicBezTo>
                    <a:lnTo>
                      <a:pt x="330954" y="594371"/>
                    </a:lnTo>
                    <a:lnTo>
                      <a:pt x="328729" y="594637"/>
                    </a:lnTo>
                    <a:cubicBezTo>
                      <a:pt x="328284" y="594637"/>
                      <a:pt x="327839" y="594637"/>
                      <a:pt x="327483" y="594726"/>
                    </a:cubicBezTo>
                    <a:lnTo>
                      <a:pt x="308794" y="583707"/>
                    </a:lnTo>
                    <a:close/>
                    <a:moveTo>
                      <a:pt x="164841" y="308230"/>
                    </a:moveTo>
                    <a:lnTo>
                      <a:pt x="288119" y="308230"/>
                    </a:lnTo>
                    <a:lnTo>
                      <a:pt x="288119" y="411461"/>
                    </a:lnTo>
                    <a:cubicBezTo>
                      <a:pt x="254117" y="412349"/>
                      <a:pt x="220739" y="417591"/>
                      <a:pt x="188696" y="427274"/>
                    </a:cubicBezTo>
                    <a:cubicBezTo>
                      <a:pt x="174187" y="389695"/>
                      <a:pt x="165998" y="349540"/>
                      <a:pt x="164841" y="308230"/>
                    </a:cubicBezTo>
                    <a:close/>
                    <a:moveTo>
                      <a:pt x="0" y="308230"/>
                    </a:moveTo>
                    <a:lnTo>
                      <a:pt x="144307" y="308230"/>
                    </a:lnTo>
                    <a:cubicBezTo>
                      <a:pt x="145465" y="351855"/>
                      <a:pt x="153922" y="394148"/>
                      <a:pt x="169145" y="433864"/>
                    </a:cubicBezTo>
                    <a:cubicBezTo>
                      <a:pt x="136829" y="445592"/>
                      <a:pt x="105760" y="461496"/>
                      <a:pt x="77005" y="482020"/>
                    </a:cubicBezTo>
                    <a:lnTo>
                      <a:pt x="69082" y="488595"/>
                    </a:lnTo>
                    <a:cubicBezTo>
                      <a:pt x="27864" y="439372"/>
                      <a:pt x="2404" y="376733"/>
                      <a:pt x="0" y="308230"/>
                    </a:cubicBezTo>
                    <a:close/>
                    <a:moveTo>
                      <a:pt x="404657" y="159337"/>
                    </a:moveTo>
                    <a:cubicBezTo>
                      <a:pt x="421391" y="199604"/>
                      <a:pt x="430826" y="242983"/>
                      <a:pt x="432072" y="287695"/>
                    </a:cubicBezTo>
                    <a:lnTo>
                      <a:pt x="308794" y="287695"/>
                    </a:lnTo>
                    <a:lnTo>
                      <a:pt x="308794" y="174181"/>
                    </a:lnTo>
                    <a:cubicBezTo>
                      <a:pt x="341460" y="173293"/>
                      <a:pt x="373682" y="168315"/>
                      <a:pt x="404657" y="159337"/>
                    </a:cubicBezTo>
                    <a:close/>
                    <a:moveTo>
                      <a:pt x="192345" y="159337"/>
                    </a:moveTo>
                    <a:cubicBezTo>
                      <a:pt x="223231" y="168315"/>
                      <a:pt x="255364" y="173293"/>
                      <a:pt x="288119" y="174181"/>
                    </a:cubicBezTo>
                    <a:lnTo>
                      <a:pt x="288119" y="287695"/>
                    </a:lnTo>
                    <a:lnTo>
                      <a:pt x="164841" y="287695"/>
                    </a:lnTo>
                    <a:cubicBezTo>
                      <a:pt x="166087" y="242983"/>
                      <a:pt x="175433" y="199604"/>
                      <a:pt x="192345" y="159337"/>
                    </a:cubicBezTo>
                    <a:close/>
                    <a:moveTo>
                      <a:pt x="74418" y="101050"/>
                    </a:moveTo>
                    <a:lnTo>
                      <a:pt x="83587" y="108249"/>
                    </a:lnTo>
                    <a:cubicBezTo>
                      <a:pt x="111360" y="127269"/>
                      <a:pt x="141269" y="142023"/>
                      <a:pt x="172603" y="152955"/>
                    </a:cubicBezTo>
                    <a:cubicBezTo>
                      <a:pt x="155156" y="195261"/>
                      <a:pt x="145542" y="240767"/>
                      <a:pt x="144296" y="287695"/>
                    </a:cubicBezTo>
                    <a:lnTo>
                      <a:pt x="0" y="287695"/>
                    </a:lnTo>
                    <a:cubicBezTo>
                      <a:pt x="2492" y="216325"/>
                      <a:pt x="30088" y="151266"/>
                      <a:pt x="74418" y="101050"/>
                    </a:cubicBezTo>
                    <a:close/>
                    <a:moveTo>
                      <a:pt x="522228" y="100697"/>
                    </a:moveTo>
                    <a:cubicBezTo>
                      <a:pt x="566647" y="150912"/>
                      <a:pt x="594421" y="216148"/>
                      <a:pt x="596913" y="287695"/>
                    </a:cubicBezTo>
                    <a:lnTo>
                      <a:pt x="452617" y="287695"/>
                    </a:lnTo>
                    <a:cubicBezTo>
                      <a:pt x="451371" y="240768"/>
                      <a:pt x="441757" y="195262"/>
                      <a:pt x="424310" y="152957"/>
                    </a:cubicBezTo>
                    <a:cubicBezTo>
                      <a:pt x="455644" y="142025"/>
                      <a:pt x="485553" y="127271"/>
                      <a:pt x="513327" y="108251"/>
                    </a:cubicBezTo>
                    <a:close/>
                    <a:moveTo>
                      <a:pt x="308794" y="26956"/>
                    </a:moveTo>
                    <a:cubicBezTo>
                      <a:pt x="345640" y="59026"/>
                      <a:pt x="375098" y="97671"/>
                      <a:pt x="396013" y="140402"/>
                    </a:cubicBezTo>
                    <a:cubicBezTo>
                      <a:pt x="367800" y="148308"/>
                      <a:pt x="338520" y="152750"/>
                      <a:pt x="308794" y="153550"/>
                    </a:cubicBezTo>
                    <a:close/>
                    <a:moveTo>
                      <a:pt x="288119" y="26956"/>
                    </a:moveTo>
                    <a:lnTo>
                      <a:pt x="288119" y="153550"/>
                    </a:lnTo>
                    <a:cubicBezTo>
                      <a:pt x="258393" y="152750"/>
                      <a:pt x="229113" y="148308"/>
                      <a:pt x="200900" y="140402"/>
                    </a:cubicBezTo>
                    <a:cubicBezTo>
                      <a:pt x="221726" y="97760"/>
                      <a:pt x="251184" y="59204"/>
                      <a:pt x="288119" y="26956"/>
                    </a:cubicBezTo>
                    <a:close/>
                    <a:moveTo>
                      <a:pt x="317031" y="353"/>
                    </a:moveTo>
                    <a:cubicBezTo>
                      <a:pt x="391275" y="4973"/>
                      <a:pt x="458219" y="36693"/>
                      <a:pt x="508071" y="85739"/>
                    </a:cubicBezTo>
                    <a:lnTo>
                      <a:pt x="501216" y="91603"/>
                    </a:lnTo>
                    <a:cubicBezTo>
                      <a:pt x="474599" y="109729"/>
                      <a:pt x="445934" y="123767"/>
                      <a:pt x="415934" y="134074"/>
                    </a:cubicBezTo>
                    <a:cubicBezTo>
                      <a:pt x="392165" y="84406"/>
                      <a:pt x="357447" y="39892"/>
                      <a:pt x="313381" y="3818"/>
                    </a:cubicBezTo>
                    <a:close/>
                    <a:moveTo>
                      <a:pt x="287695" y="0"/>
                    </a:moveTo>
                    <a:lnTo>
                      <a:pt x="285381" y="2222"/>
                    </a:lnTo>
                    <a:cubicBezTo>
                      <a:pt x="240426" y="38575"/>
                      <a:pt x="205086" y="83729"/>
                      <a:pt x="180961" y="134215"/>
                    </a:cubicBezTo>
                    <a:cubicBezTo>
                      <a:pt x="150873" y="123815"/>
                      <a:pt x="122209" y="109772"/>
                      <a:pt x="95682" y="91639"/>
                    </a:cubicBezTo>
                    <a:lnTo>
                      <a:pt x="88560" y="86040"/>
                    </a:lnTo>
                    <a:cubicBezTo>
                      <a:pt x="140102" y="35109"/>
                      <a:pt x="210160" y="2755"/>
                      <a:pt x="287695"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grpSp>
        <p:nvGrpSpPr>
          <p:cNvPr id="53" name="组合 52"/>
          <p:cNvGrpSpPr/>
          <p:nvPr/>
        </p:nvGrpSpPr>
        <p:grpSpPr>
          <a:xfrm>
            <a:off x="3100933" y="4299669"/>
            <a:ext cx="4567411" cy="1722338"/>
            <a:chOff x="3100933" y="5235773"/>
            <a:chExt cx="4567411" cy="1722338"/>
          </a:xfrm>
        </p:grpSpPr>
        <p:sp>
          <p:nvSpPr>
            <p:cNvPr id="41" name="MH_SubTitle_1">
              <a:extLst>
                <a:ext uri="{FF2B5EF4-FFF2-40B4-BE49-F238E27FC236}">
                  <a16:creationId xmlns="" xmlns:a16="http://schemas.microsoft.com/office/drawing/2014/main" id="{F657B5FB-6658-4D58-89B5-2E97A99C06AB}"/>
                </a:ext>
              </a:extLst>
            </p:cNvPr>
            <p:cNvSpPr>
              <a:spLocks noChangeArrowheads="1"/>
            </p:cNvSpPr>
            <p:nvPr>
              <p:custDataLst>
                <p:tags r:id="rId1"/>
              </p:custDataLst>
            </p:nvPr>
          </p:nvSpPr>
          <p:spPr bwMode="auto">
            <a:xfrm flipH="1">
              <a:off x="3100933" y="5524698"/>
              <a:ext cx="3343275" cy="441325"/>
            </a:xfrm>
            <a:prstGeom prst="rect">
              <a:avLst/>
            </a:prstGeom>
            <a:noFill/>
            <a:ln w="9525">
              <a:noFill/>
              <a:miter lim="800000"/>
              <a:headEnd/>
              <a:tailEnd/>
            </a:ln>
          </p:spPr>
          <p:txBody>
            <a:bodyPr wrap="none" anchor="ctr"/>
            <a:lstStyle/>
            <a:p>
              <a:pPr algn="r" eaLnBrk="1" hangingPunct="1"/>
              <a:r>
                <a:rPr lang="zh-CN" altLang="en-US" sz="2000" b="1" dirty="0" smtClean="0">
                  <a:solidFill>
                    <a:srgbClr val="0070C0"/>
                  </a:solidFill>
                  <a:ea typeface="微软雅黑" pitchFamily="34" charset="-122"/>
                </a:rPr>
                <a:t>技术</a:t>
              </a:r>
              <a:endParaRPr lang="en-US" altLang="zh-CN" sz="2000" b="1" dirty="0">
                <a:solidFill>
                  <a:srgbClr val="0070C0"/>
                </a:solidFill>
                <a:ea typeface="微软雅黑" pitchFamily="34" charset="-122"/>
              </a:endParaRPr>
            </a:p>
          </p:txBody>
        </p:sp>
        <p:sp>
          <p:nvSpPr>
            <p:cNvPr id="42" name="MH_Text_1">
              <a:extLst>
                <a:ext uri="{FF2B5EF4-FFF2-40B4-BE49-F238E27FC236}">
                  <a16:creationId xmlns="" xmlns:a16="http://schemas.microsoft.com/office/drawing/2014/main" id="{A8BA6A69-8CB3-4C38-BC53-9CC06756AD4C}"/>
                </a:ext>
              </a:extLst>
            </p:cNvPr>
            <p:cNvSpPr/>
            <p:nvPr>
              <p:custDataLst>
                <p:tags r:id="rId2"/>
              </p:custDataLst>
            </p:nvPr>
          </p:nvSpPr>
          <p:spPr>
            <a:xfrm>
              <a:off x="4842594" y="5445224"/>
              <a:ext cx="2825750" cy="1512887"/>
            </a:xfrm>
            <a:prstGeom prst="rect">
              <a:avLst/>
            </a:prstGeom>
          </p:spPr>
          <p:txBody>
            <a:bodyPr>
              <a:normAutofit/>
            </a:bodyPr>
            <a:lstStyle/>
            <a:p>
              <a:pPr algn="r" eaLnBrk="1" fontAlgn="auto" hangingPunct="1">
                <a:lnSpc>
                  <a:spcPct val="130000"/>
                </a:lnSpc>
                <a:spcBef>
                  <a:spcPts val="0"/>
                </a:spcBef>
                <a:spcAft>
                  <a:spcPts val="0"/>
                </a:spcAft>
                <a:defRPr/>
              </a:pPr>
              <a:r>
                <a:rPr lang="zh-CN" altLang="en-US" sz="2000" b="1" dirty="0" smtClean="0">
                  <a:solidFill>
                    <a:srgbClr val="FF0000"/>
                  </a:solidFill>
                  <a:ea typeface="微软雅黑" panose="020B0503020204020204" pitchFamily="34" charset="-122"/>
                </a:rPr>
                <a:t>省市互通</a:t>
              </a:r>
              <a:endParaRPr lang="zh-CN" altLang="en-US" sz="2000" b="1" dirty="0">
                <a:solidFill>
                  <a:srgbClr val="FF0000"/>
                </a:solidFill>
                <a:ea typeface="微软雅黑" panose="020B0503020204020204" pitchFamily="34" charset="-122"/>
              </a:endParaRPr>
            </a:p>
          </p:txBody>
        </p:sp>
        <p:grpSp>
          <p:nvGrpSpPr>
            <p:cNvPr id="52" name="组合 51"/>
            <p:cNvGrpSpPr/>
            <p:nvPr/>
          </p:nvGrpSpPr>
          <p:grpSpPr>
            <a:xfrm>
              <a:off x="4064125" y="5235773"/>
              <a:ext cx="1587995" cy="1049338"/>
              <a:chOff x="4064125" y="5235773"/>
              <a:chExt cx="1587995" cy="1049338"/>
            </a:xfrm>
          </p:grpSpPr>
          <p:sp>
            <p:nvSpPr>
              <p:cNvPr id="37" name="MH_Other_7">
                <a:extLst>
                  <a:ext uri="{FF2B5EF4-FFF2-40B4-BE49-F238E27FC236}">
                    <a16:creationId xmlns="" xmlns:a16="http://schemas.microsoft.com/office/drawing/2014/main" id="{8B6CDCDA-FDF5-4420-B162-FE29E012AE9D}"/>
                  </a:ext>
                </a:extLst>
              </p:cNvPr>
              <p:cNvSpPr/>
              <p:nvPr>
                <p:custDataLst>
                  <p:tags r:id="rId3"/>
                </p:custDataLst>
              </p:nvPr>
            </p:nvSpPr>
            <p:spPr>
              <a:xfrm flipH="1">
                <a:off x="4064125" y="5235773"/>
                <a:ext cx="1049337" cy="1049338"/>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38" name="MH_Other_8">
                <a:extLst>
                  <a:ext uri="{FF2B5EF4-FFF2-40B4-BE49-F238E27FC236}">
                    <a16:creationId xmlns="" xmlns:a16="http://schemas.microsoft.com/office/drawing/2014/main" id="{59ACC6B7-F01E-4F4C-B3DA-7C91C0F5AC2A}"/>
                  </a:ext>
                </a:extLst>
              </p:cNvPr>
              <p:cNvSpPr/>
              <p:nvPr>
                <p:custDataLst>
                  <p:tags r:id="rId4"/>
                </p:custDataLst>
              </p:nvPr>
            </p:nvSpPr>
            <p:spPr>
              <a:xfrm flipH="1">
                <a:off x="4156934" y="5328985"/>
                <a:ext cx="863260" cy="863260"/>
              </a:xfrm>
              <a:prstGeom prst="ellipse">
                <a:avLst/>
              </a:prstGeom>
              <a:solidFill>
                <a:srgbClr val="0070C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sp>
            <p:nvSpPr>
              <p:cNvPr id="39" name="MH_Other_9">
                <a:extLst>
                  <a:ext uri="{FF2B5EF4-FFF2-40B4-BE49-F238E27FC236}">
                    <a16:creationId xmlns="" xmlns:a16="http://schemas.microsoft.com/office/drawing/2014/main" id="{BE27669A-2ED4-4D9D-83A7-D4255DA66387}"/>
                  </a:ext>
                </a:extLst>
              </p:cNvPr>
              <p:cNvSpPr/>
              <p:nvPr>
                <p:custDataLst>
                  <p:tags r:id="rId5"/>
                </p:custDataLst>
              </p:nvPr>
            </p:nvSpPr>
            <p:spPr>
              <a:xfrm>
                <a:off x="5229523" y="5343550"/>
                <a:ext cx="206573" cy="893762"/>
              </a:xfrm>
              <a:custGeom>
                <a:avLst/>
                <a:gdLst>
                  <a:gd name="connsiteX0" fmla="*/ 0 w 200069"/>
                  <a:gd name="connsiteY0" fmla="*/ 0 h 904875"/>
                  <a:gd name="connsiteX1" fmla="*/ 200025 w 200069"/>
                  <a:gd name="connsiteY1" fmla="*/ 490538 h 904875"/>
                  <a:gd name="connsiteX2" fmla="*/ 14288 w 200069"/>
                  <a:gd name="connsiteY2" fmla="*/ 904875 h 904875"/>
                  <a:gd name="connsiteX0" fmla="*/ 0 w 202450"/>
                  <a:gd name="connsiteY0" fmla="*/ 0 h 904875"/>
                  <a:gd name="connsiteX1" fmla="*/ 202407 w 202450"/>
                  <a:gd name="connsiteY1" fmla="*/ 471488 h 904875"/>
                  <a:gd name="connsiteX2" fmla="*/ 14288 w 202450"/>
                  <a:gd name="connsiteY2" fmla="*/ 904875 h 904875"/>
                  <a:gd name="connsiteX0" fmla="*/ 0 w 202558"/>
                  <a:gd name="connsiteY0" fmla="*/ 0 h 904875"/>
                  <a:gd name="connsiteX1" fmla="*/ 202407 w 202558"/>
                  <a:gd name="connsiteY1" fmla="*/ 471488 h 904875"/>
                  <a:gd name="connsiteX2" fmla="*/ 14288 w 202558"/>
                  <a:gd name="connsiteY2" fmla="*/ 904875 h 904875"/>
                  <a:gd name="connsiteX0" fmla="*/ 0 w 204846"/>
                  <a:gd name="connsiteY0" fmla="*/ 0 h 897731"/>
                  <a:gd name="connsiteX1" fmla="*/ 204788 w 204846"/>
                  <a:gd name="connsiteY1" fmla="*/ 464344 h 897731"/>
                  <a:gd name="connsiteX2" fmla="*/ 16669 w 204846"/>
                  <a:gd name="connsiteY2" fmla="*/ 897731 h 897731"/>
                  <a:gd name="connsiteX0" fmla="*/ 0 w 204846"/>
                  <a:gd name="connsiteY0" fmla="*/ 0 h 897731"/>
                  <a:gd name="connsiteX1" fmla="*/ 204788 w 204846"/>
                  <a:gd name="connsiteY1" fmla="*/ 464344 h 897731"/>
                  <a:gd name="connsiteX2" fmla="*/ 16669 w 204846"/>
                  <a:gd name="connsiteY2" fmla="*/ 897731 h 897731"/>
                  <a:gd name="connsiteX0" fmla="*/ 0 w 204798"/>
                  <a:gd name="connsiteY0" fmla="*/ 0 h 916781"/>
                  <a:gd name="connsiteX1" fmla="*/ 204788 w 204798"/>
                  <a:gd name="connsiteY1" fmla="*/ 464344 h 916781"/>
                  <a:gd name="connsiteX2" fmla="*/ 7144 w 204798"/>
                  <a:gd name="connsiteY2" fmla="*/ 916781 h 916781"/>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rial" panose="020B0604020202020204" pitchFamily="34" charset="0"/>
                  <a:ea typeface="黑体" panose="02010609060101010101" pitchFamily="49" charset="-122"/>
                </a:endParaRPr>
              </a:p>
            </p:txBody>
          </p:sp>
          <p:cxnSp>
            <p:nvCxnSpPr>
              <p:cNvPr id="40" name="MH_Other_10">
                <a:extLst>
                  <a:ext uri="{FF2B5EF4-FFF2-40B4-BE49-F238E27FC236}">
                    <a16:creationId xmlns="" xmlns:a16="http://schemas.microsoft.com/office/drawing/2014/main" id="{C96F48F1-D7E4-4138-B6AE-C5BD902E7F5B}"/>
                  </a:ext>
                </a:extLst>
              </p:cNvPr>
              <p:cNvCxnSpPr/>
              <p:nvPr>
                <p:custDataLst>
                  <p:tags r:id="rId6"/>
                </p:custDataLst>
              </p:nvPr>
            </p:nvCxnSpPr>
            <p:spPr>
              <a:xfrm>
                <a:off x="5436096" y="5763245"/>
                <a:ext cx="216024" cy="0"/>
              </a:xfrm>
              <a:prstGeom prst="line">
                <a:avLst/>
              </a:prstGeom>
              <a:ln w="254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43" name="KSO_Shape">
                <a:extLst>
                  <a:ext uri="{FF2B5EF4-FFF2-40B4-BE49-F238E27FC236}">
                    <a16:creationId xmlns="" xmlns:a16="http://schemas.microsoft.com/office/drawing/2014/main" id="{ACD49554-CD8C-45FD-9538-CCF572FAA65F}"/>
                  </a:ext>
                </a:extLst>
              </p:cNvPr>
              <p:cNvSpPr>
                <a:spLocks/>
              </p:cNvSpPr>
              <p:nvPr/>
            </p:nvSpPr>
            <p:spPr bwMode="auto">
              <a:xfrm>
                <a:off x="4322655" y="5517357"/>
                <a:ext cx="531819" cy="486515"/>
              </a:xfrm>
              <a:custGeom>
                <a:avLst/>
                <a:gdLst>
                  <a:gd name="connsiteX0" fmla="*/ 443560 w 589251"/>
                  <a:gd name="connsiteY0" fmla="*/ 381655 h 539055"/>
                  <a:gd name="connsiteX1" fmla="*/ 576803 w 589251"/>
                  <a:gd name="connsiteY1" fmla="*/ 381655 h 539055"/>
                  <a:gd name="connsiteX2" fmla="*/ 589251 w 589251"/>
                  <a:gd name="connsiteY2" fmla="*/ 393621 h 539055"/>
                  <a:gd name="connsiteX3" fmla="*/ 589251 w 589251"/>
                  <a:gd name="connsiteY3" fmla="*/ 527089 h 539055"/>
                  <a:gd name="connsiteX4" fmla="*/ 576803 w 589251"/>
                  <a:gd name="connsiteY4" fmla="*/ 539055 h 539055"/>
                  <a:gd name="connsiteX5" fmla="*/ 443560 w 589251"/>
                  <a:gd name="connsiteY5" fmla="*/ 539055 h 539055"/>
                  <a:gd name="connsiteX6" fmla="*/ 431111 w 589251"/>
                  <a:gd name="connsiteY6" fmla="*/ 527089 h 539055"/>
                  <a:gd name="connsiteX7" fmla="*/ 431111 w 589251"/>
                  <a:gd name="connsiteY7" fmla="*/ 393621 h 539055"/>
                  <a:gd name="connsiteX8" fmla="*/ 443560 w 589251"/>
                  <a:gd name="connsiteY8" fmla="*/ 381655 h 539055"/>
                  <a:gd name="connsiteX9" fmla="*/ 225895 w 589251"/>
                  <a:gd name="connsiteY9" fmla="*/ 381655 h 539055"/>
                  <a:gd name="connsiteX10" fmla="*/ 359153 w 589251"/>
                  <a:gd name="connsiteY10" fmla="*/ 381655 h 539055"/>
                  <a:gd name="connsiteX11" fmla="*/ 371141 w 589251"/>
                  <a:gd name="connsiteY11" fmla="*/ 393621 h 539055"/>
                  <a:gd name="connsiteX12" fmla="*/ 371141 w 589251"/>
                  <a:gd name="connsiteY12" fmla="*/ 527089 h 539055"/>
                  <a:gd name="connsiteX13" fmla="*/ 359153 w 589251"/>
                  <a:gd name="connsiteY13" fmla="*/ 539055 h 539055"/>
                  <a:gd name="connsiteX14" fmla="*/ 225895 w 589251"/>
                  <a:gd name="connsiteY14" fmla="*/ 539055 h 539055"/>
                  <a:gd name="connsiteX15" fmla="*/ 213445 w 589251"/>
                  <a:gd name="connsiteY15" fmla="*/ 527089 h 539055"/>
                  <a:gd name="connsiteX16" fmla="*/ 213445 w 589251"/>
                  <a:gd name="connsiteY16" fmla="*/ 393621 h 539055"/>
                  <a:gd name="connsiteX17" fmla="*/ 225895 w 589251"/>
                  <a:gd name="connsiteY17" fmla="*/ 381655 h 539055"/>
                  <a:gd name="connsiteX18" fmla="*/ 12449 w 589251"/>
                  <a:gd name="connsiteY18" fmla="*/ 381655 h 539055"/>
                  <a:gd name="connsiteX19" fmla="*/ 145708 w 589251"/>
                  <a:gd name="connsiteY19" fmla="*/ 381655 h 539055"/>
                  <a:gd name="connsiteX20" fmla="*/ 157696 w 589251"/>
                  <a:gd name="connsiteY20" fmla="*/ 393621 h 539055"/>
                  <a:gd name="connsiteX21" fmla="*/ 157696 w 589251"/>
                  <a:gd name="connsiteY21" fmla="*/ 527089 h 539055"/>
                  <a:gd name="connsiteX22" fmla="*/ 145708 w 589251"/>
                  <a:gd name="connsiteY22" fmla="*/ 539055 h 539055"/>
                  <a:gd name="connsiteX23" fmla="*/ 12449 w 589251"/>
                  <a:gd name="connsiteY23" fmla="*/ 539055 h 539055"/>
                  <a:gd name="connsiteX24" fmla="*/ 0 w 589251"/>
                  <a:gd name="connsiteY24" fmla="*/ 527089 h 539055"/>
                  <a:gd name="connsiteX25" fmla="*/ 0 w 589251"/>
                  <a:gd name="connsiteY25" fmla="*/ 393621 h 539055"/>
                  <a:gd name="connsiteX26" fmla="*/ 12449 w 589251"/>
                  <a:gd name="connsiteY26" fmla="*/ 381655 h 539055"/>
                  <a:gd name="connsiteX27" fmla="*/ 281716 w 589251"/>
                  <a:gd name="connsiteY27" fmla="*/ 196121 h 539055"/>
                  <a:gd name="connsiteX28" fmla="*/ 307073 w 589251"/>
                  <a:gd name="connsiteY28" fmla="*/ 196121 h 539055"/>
                  <a:gd name="connsiteX29" fmla="*/ 319521 w 589251"/>
                  <a:gd name="connsiteY29" fmla="*/ 208092 h 539055"/>
                  <a:gd name="connsiteX30" fmla="*/ 319521 w 589251"/>
                  <a:gd name="connsiteY30" fmla="*/ 225127 h 539055"/>
                  <a:gd name="connsiteX31" fmla="*/ 530678 w 589251"/>
                  <a:gd name="connsiteY31" fmla="*/ 225127 h 539055"/>
                  <a:gd name="connsiteX32" fmla="*/ 543126 w 589251"/>
                  <a:gd name="connsiteY32" fmla="*/ 237557 h 539055"/>
                  <a:gd name="connsiteX33" fmla="*/ 543126 w 589251"/>
                  <a:gd name="connsiteY33" fmla="*/ 326875 h 539055"/>
                  <a:gd name="connsiteX34" fmla="*/ 530678 w 589251"/>
                  <a:gd name="connsiteY34" fmla="*/ 339306 h 539055"/>
                  <a:gd name="connsiteX35" fmla="*/ 505321 w 589251"/>
                  <a:gd name="connsiteY35" fmla="*/ 339306 h 539055"/>
                  <a:gd name="connsiteX36" fmla="*/ 492873 w 589251"/>
                  <a:gd name="connsiteY36" fmla="*/ 326875 h 539055"/>
                  <a:gd name="connsiteX37" fmla="*/ 492873 w 589251"/>
                  <a:gd name="connsiteY37" fmla="*/ 274850 h 539055"/>
                  <a:gd name="connsiteX38" fmla="*/ 319521 w 589251"/>
                  <a:gd name="connsiteY38" fmla="*/ 274850 h 539055"/>
                  <a:gd name="connsiteX39" fmla="*/ 319521 w 589251"/>
                  <a:gd name="connsiteY39" fmla="*/ 326875 h 539055"/>
                  <a:gd name="connsiteX40" fmla="*/ 307073 w 589251"/>
                  <a:gd name="connsiteY40" fmla="*/ 339306 h 539055"/>
                  <a:gd name="connsiteX41" fmla="*/ 281716 w 589251"/>
                  <a:gd name="connsiteY41" fmla="*/ 339306 h 539055"/>
                  <a:gd name="connsiteX42" fmla="*/ 269729 w 589251"/>
                  <a:gd name="connsiteY42" fmla="*/ 326875 h 539055"/>
                  <a:gd name="connsiteX43" fmla="*/ 269729 w 589251"/>
                  <a:gd name="connsiteY43" fmla="*/ 274850 h 539055"/>
                  <a:gd name="connsiteX44" fmla="*/ 95917 w 589251"/>
                  <a:gd name="connsiteY44" fmla="*/ 274850 h 539055"/>
                  <a:gd name="connsiteX45" fmla="*/ 95917 w 589251"/>
                  <a:gd name="connsiteY45" fmla="*/ 326875 h 539055"/>
                  <a:gd name="connsiteX46" fmla="*/ 83930 w 589251"/>
                  <a:gd name="connsiteY46" fmla="*/ 338846 h 539055"/>
                  <a:gd name="connsiteX47" fmla="*/ 58572 w 589251"/>
                  <a:gd name="connsiteY47" fmla="*/ 338846 h 539055"/>
                  <a:gd name="connsiteX48" fmla="*/ 46124 w 589251"/>
                  <a:gd name="connsiteY48" fmla="*/ 326875 h 539055"/>
                  <a:gd name="connsiteX49" fmla="*/ 46124 w 589251"/>
                  <a:gd name="connsiteY49" fmla="*/ 237557 h 539055"/>
                  <a:gd name="connsiteX50" fmla="*/ 58572 w 589251"/>
                  <a:gd name="connsiteY50" fmla="*/ 225127 h 539055"/>
                  <a:gd name="connsiteX51" fmla="*/ 269729 w 589251"/>
                  <a:gd name="connsiteY51" fmla="*/ 225127 h 539055"/>
                  <a:gd name="connsiteX52" fmla="*/ 269729 w 589251"/>
                  <a:gd name="connsiteY52" fmla="*/ 208092 h 539055"/>
                  <a:gd name="connsiteX53" fmla="*/ 281716 w 589251"/>
                  <a:gd name="connsiteY53" fmla="*/ 196121 h 539055"/>
                  <a:gd name="connsiteX54" fmla="*/ 227729 w 589251"/>
                  <a:gd name="connsiteY54" fmla="*/ 0 h 539055"/>
                  <a:gd name="connsiteX55" fmla="*/ 360987 w 589251"/>
                  <a:gd name="connsiteY55" fmla="*/ 0 h 539055"/>
                  <a:gd name="connsiteX56" fmla="*/ 373436 w 589251"/>
                  <a:gd name="connsiteY56" fmla="*/ 12431 h 539055"/>
                  <a:gd name="connsiteX57" fmla="*/ 373436 w 589251"/>
                  <a:gd name="connsiteY57" fmla="*/ 145487 h 539055"/>
                  <a:gd name="connsiteX58" fmla="*/ 360987 w 589251"/>
                  <a:gd name="connsiteY58" fmla="*/ 157918 h 539055"/>
                  <a:gd name="connsiteX59" fmla="*/ 227729 w 589251"/>
                  <a:gd name="connsiteY59" fmla="*/ 157918 h 539055"/>
                  <a:gd name="connsiteX60" fmla="*/ 215740 w 589251"/>
                  <a:gd name="connsiteY60" fmla="*/ 145487 h 539055"/>
                  <a:gd name="connsiteX61" fmla="*/ 215740 w 589251"/>
                  <a:gd name="connsiteY61" fmla="*/ 12431 h 539055"/>
                  <a:gd name="connsiteX62" fmla="*/ 227729 w 589251"/>
                  <a:gd name="connsiteY62" fmla="*/ 0 h 53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89251" h="539055">
                    <a:moveTo>
                      <a:pt x="443560" y="381655"/>
                    </a:moveTo>
                    <a:lnTo>
                      <a:pt x="576803" y="381655"/>
                    </a:lnTo>
                    <a:cubicBezTo>
                      <a:pt x="583719" y="381655"/>
                      <a:pt x="589251" y="387178"/>
                      <a:pt x="589251" y="393621"/>
                    </a:cubicBezTo>
                    <a:lnTo>
                      <a:pt x="589251" y="527089"/>
                    </a:lnTo>
                    <a:cubicBezTo>
                      <a:pt x="589251" y="533532"/>
                      <a:pt x="583719" y="539055"/>
                      <a:pt x="576803" y="539055"/>
                    </a:cubicBezTo>
                    <a:lnTo>
                      <a:pt x="443560" y="539055"/>
                    </a:lnTo>
                    <a:cubicBezTo>
                      <a:pt x="436644" y="539055"/>
                      <a:pt x="431111" y="533532"/>
                      <a:pt x="431111" y="527089"/>
                    </a:cubicBezTo>
                    <a:lnTo>
                      <a:pt x="431111" y="393621"/>
                    </a:lnTo>
                    <a:cubicBezTo>
                      <a:pt x="431111" y="387178"/>
                      <a:pt x="436644" y="381655"/>
                      <a:pt x="443560" y="381655"/>
                    </a:cubicBezTo>
                    <a:close/>
                    <a:moveTo>
                      <a:pt x="225895" y="381655"/>
                    </a:moveTo>
                    <a:lnTo>
                      <a:pt x="359153" y="381655"/>
                    </a:lnTo>
                    <a:cubicBezTo>
                      <a:pt x="366069" y="381655"/>
                      <a:pt x="371141" y="387178"/>
                      <a:pt x="371141" y="393621"/>
                    </a:cubicBezTo>
                    <a:lnTo>
                      <a:pt x="371141" y="527089"/>
                    </a:lnTo>
                    <a:cubicBezTo>
                      <a:pt x="371141" y="533532"/>
                      <a:pt x="366069" y="539055"/>
                      <a:pt x="359153" y="539055"/>
                    </a:cubicBezTo>
                    <a:lnTo>
                      <a:pt x="225895" y="539055"/>
                    </a:lnTo>
                    <a:cubicBezTo>
                      <a:pt x="218978" y="539055"/>
                      <a:pt x="213445" y="533532"/>
                      <a:pt x="213445" y="527089"/>
                    </a:cubicBezTo>
                    <a:lnTo>
                      <a:pt x="213445" y="393621"/>
                    </a:lnTo>
                    <a:cubicBezTo>
                      <a:pt x="213445" y="387178"/>
                      <a:pt x="218978" y="381655"/>
                      <a:pt x="225895" y="381655"/>
                    </a:cubicBezTo>
                    <a:close/>
                    <a:moveTo>
                      <a:pt x="12449" y="381655"/>
                    </a:moveTo>
                    <a:lnTo>
                      <a:pt x="145708" y="381655"/>
                    </a:lnTo>
                    <a:cubicBezTo>
                      <a:pt x="152163" y="381655"/>
                      <a:pt x="157696" y="387178"/>
                      <a:pt x="157696" y="393621"/>
                    </a:cubicBezTo>
                    <a:lnTo>
                      <a:pt x="157696" y="527089"/>
                    </a:lnTo>
                    <a:cubicBezTo>
                      <a:pt x="157696" y="533532"/>
                      <a:pt x="152163" y="539055"/>
                      <a:pt x="145708" y="539055"/>
                    </a:cubicBezTo>
                    <a:lnTo>
                      <a:pt x="12449" y="539055"/>
                    </a:lnTo>
                    <a:cubicBezTo>
                      <a:pt x="5533" y="539055"/>
                      <a:pt x="0" y="533532"/>
                      <a:pt x="0" y="527089"/>
                    </a:cubicBezTo>
                    <a:lnTo>
                      <a:pt x="0" y="393621"/>
                    </a:lnTo>
                    <a:cubicBezTo>
                      <a:pt x="0" y="387178"/>
                      <a:pt x="5533" y="381655"/>
                      <a:pt x="12449" y="381655"/>
                    </a:cubicBezTo>
                    <a:close/>
                    <a:moveTo>
                      <a:pt x="281716" y="196121"/>
                    </a:moveTo>
                    <a:lnTo>
                      <a:pt x="307073" y="196121"/>
                    </a:lnTo>
                    <a:cubicBezTo>
                      <a:pt x="313989" y="196121"/>
                      <a:pt x="319521" y="201186"/>
                      <a:pt x="319521" y="208092"/>
                    </a:cubicBezTo>
                    <a:lnTo>
                      <a:pt x="319521" y="225127"/>
                    </a:lnTo>
                    <a:lnTo>
                      <a:pt x="530678" y="225127"/>
                    </a:lnTo>
                    <a:cubicBezTo>
                      <a:pt x="537594" y="225127"/>
                      <a:pt x="543126" y="230651"/>
                      <a:pt x="543126" y="237557"/>
                    </a:cubicBezTo>
                    <a:lnTo>
                      <a:pt x="543126" y="326875"/>
                    </a:lnTo>
                    <a:cubicBezTo>
                      <a:pt x="543126" y="333781"/>
                      <a:pt x="537594" y="339306"/>
                      <a:pt x="530678" y="339306"/>
                    </a:cubicBezTo>
                    <a:lnTo>
                      <a:pt x="505321" y="339306"/>
                    </a:lnTo>
                    <a:cubicBezTo>
                      <a:pt x="498405" y="339306"/>
                      <a:pt x="492873" y="333781"/>
                      <a:pt x="492873" y="326875"/>
                    </a:cubicBezTo>
                    <a:lnTo>
                      <a:pt x="492873" y="274850"/>
                    </a:lnTo>
                    <a:lnTo>
                      <a:pt x="319521" y="274850"/>
                    </a:lnTo>
                    <a:lnTo>
                      <a:pt x="319521" y="326875"/>
                    </a:lnTo>
                    <a:cubicBezTo>
                      <a:pt x="319521" y="333781"/>
                      <a:pt x="313989" y="339306"/>
                      <a:pt x="307073" y="339306"/>
                    </a:cubicBezTo>
                    <a:lnTo>
                      <a:pt x="281716" y="339306"/>
                    </a:lnTo>
                    <a:cubicBezTo>
                      <a:pt x="275262" y="339306"/>
                      <a:pt x="269729" y="333781"/>
                      <a:pt x="269729" y="326875"/>
                    </a:cubicBezTo>
                    <a:lnTo>
                      <a:pt x="269729" y="274850"/>
                    </a:lnTo>
                    <a:lnTo>
                      <a:pt x="95917" y="274850"/>
                    </a:lnTo>
                    <a:lnTo>
                      <a:pt x="95917" y="326875"/>
                    </a:lnTo>
                    <a:cubicBezTo>
                      <a:pt x="95917" y="333781"/>
                      <a:pt x="90384" y="338846"/>
                      <a:pt x="83930" y="338846"/>
                    </a:cubicBezTo>
                    <a:lnTo>
                      <a:pt x="58572" y="338846"/>
                    </a:lnTo>
                    <a:cubicBezTo>
                      <a:pt x="51657" y="338846"/>
                      <a:pt x="46124" y="333321"/>
                      <a:pt x="46124" y="326875"/>
                    </a:cubicBezTo>
                    <a:lnTo>
                      <a:pt x="46124" y="237557"/>
                    </a:lnTo>
                    <a:cubicBezTo>
                      <a:pt x="46124" y="230651"/>
                      <a:pt x="51657" y="225127"/>
                      <a:pt x="58572" y="225127"/>
                    </a:cubicBezTo>
                    <a:lnTo>
                      <a:pt x="269729" y="225127"/>
                    </a:lnTo>
                    <a:lnTo>
                      <a:pt x="269729" y="208092"/>
                    </a:lnTo>
                    <a:cubicBezTo>
                      <a:pt x="269729" y="201186"/>
                      <a:pt x="275262" y="196121"/>
                      <a:pt x="281716" y="196121"/>
                    </a:cubicBezTo>
                    <a:close/>
                    <a:moveTo>
                      <a:pt x="227729" y="0"/>
                    </a:moveTo>
                    <a:lnTo>
                      <a:pt x="360987" y="0"/>
                    </a:lnTo>
                    <a:cubicBezTo>
                      <a:pt x="367903" y="0"/>
                      <a:pt x="373436" y="5525"/>
                      <a:pt x="373436" y="12431"/>
                    </a:cubicBezTo>
                    <a:lnTo>
                      <a:pt x="373436" y="145487"/>
                    </a:lnTo>
                    <a:cubicBezTo>
                      <a:pt x="373436" y="152393"/>
                      <a:pt x="367903" y="157918"/>
                      <a:pt x="360987" y="157918"/>
                    </a:cubicBezTo>
                    <a:lnTo>
                      <a:pt x="227729" y="157918"/>
                    </a:lnTo>
                    <a:cubicBezTo>
                      <a:pt x="221273" y="157918"/>
                      <a:pt x="215740" y="152393"/>
                      <a:pt x="215740" y="145487"/>
                    </a:cubicBezTo>
                    <a:lnTo>
                      <a:pt x="215740" y="12431"/>
                    </a:lnTo>
                    <a:cubicBezTo>
                      <a:pt x="215740" y="5525"/>
                      <a:pt x="221273" y="0"/>
                      <a:pt x="227729"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1000"/>
                                        <p:tgtEl>
                                          <p:spTgt spid="54"/>
                                        </p:tgtEl>
                                      </p:cBhvr>
                                    </p:animEffect>
                                  </p:childTnLst>
                                </p:cTn>
                              </p:par>
                            </p:childTnLst>
                          </p:cTn>
                        </p:par>
                        <p:par>
                          <p:cTn id="12" fill="hold">
                            <p:stCondLst>
                              <p:cond delay="5000"/>
                            </p:stCondLst>
                            <p:childTnLst>
                              <p:par>
                                <p:cTn id="13" presetID="22" presetClass="entr" presetSubtype="8"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7010400" cy="585788"/>
          </a:xfrm>
        </p:spPr>
        <p:txBody>
          <a:bodyPr/>
          <a:lstStyle/>
          <a:p>
            <a:r>
              <a:rPr lang="zh-CN" altLang="en-US" sz="2200" dirty="0" smtClean="0">
                <a:solidFill>
                  <a:schemeClr val="tx1"/>
                </a:solidFill>
              </a:rPr>
              <a:t>规范操作</a:t>
            </a:r>
            <a:endParaRPr lang="zh-CN" altLang="en-US" sz="2200" dirty="0">
              <a:solidFill>
                <a:schemeClr val="tx1"/>
              </a:solidFill>
            </a:endParaRPr>
          </a:p>
        </p:txBody>
      </p:sp>
      <p:grpSp>
        <p:nvGrpSpPr>
          <p:cNvPr id="13" name="组合 12"/>
          <p:cNvGrpSpPr/>
          <p:nvPr/>
        </p:nvGrpSpPr>
        <p:grpSpPr>
          <a:xfrm>
            <a:off x="539552" y="764704"/>
            <a:ext cx="8136904" cy="1318939"/>
            <a:chOff x="395536" y="2587699"/>
            <a:chExt cx="8136904" cy="1318939"/>
          </a:xfrm>
        </p:grpSpPr>
        <p:sp>
          <p:nvSpPr>
            <p:cNvPr id="14" name="标题 17"/>
            <p:cNvSpPr txBox="1">
              <a:spLocks/>
            </p:cNvSpPr>
            <p:nvPr/>
          </p:nvSpPr>
          <p:spPr bwMode="auto">
            <a:xfrm>
              <a:off x="971600" y="2587699"/>
              <a:ext cx="7560840" cy="1318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000"/>
                </a:lnSpc>
              </a:pPr>
              <a:r>
                <a:rPr lang="zh-CN" altLang="en-US" sz="2000" b="1" kern="0" dirty="0" smtClean="0">
                  <a:solidFill>
                    <a:schemeClr val="tx1"/>
                  </a:solidFill>
                  <a:latin typeface="+mn-ea"/>
                  <a:ea typeface="+mn-ea"/>
                </a:rPr>
                <a:t>业务来源于救助系统的，大家要与同级救助经办干部保持对接，落实移交责任。</a:t>
              </a:r>
              <a:r>
                <a:rPr lang="zh-CN" altLang="en-US" sz="2000" b="1" kern="0" dirty="0" smtClean="0">
                  <a:latin typeface="+mn-ea"/>
                  <a:ea typeface="+mn-ea"/>
                </a:rPr>
                <a:t>特别是出现审核退回业务情况，而且救助、核对系统不是同一个操作时，</a:t>
              </a:r>
              <a:r>
                <a:rPr lang="zh-CN" altLang="en-US" sz="2000" b="1" kern="0" dirty="0" smtClean="0">
                  <a:solidFill>
                    <a:schemeClr val="tx1"/>
                  </a:solidFill>
                  <a:latin typeface="+mn-ea"/>
                  <a:ea typeface="+mn-ea"/>
                </a:rPr>
                <a:t>一定要和救助经办干部沟通，告诉他及时处理问题。</a:t>
              </a:r>
              <a:r>
                <a:rPr lang="zh-CN" altLang="en-US" sz="2000" b="1" kern="0" dirty="0" smtClean="0">
                  <a:latin typeface="+mn-ea"/>
                  <a:ea typeface="+mn-ea"/>
                </a:rPr>
                <a:t>要确保</a:t>
              </a:r>
              <a:r>
                <a:rPr lang="zh-CN" altLang="zh-CN" sz="2000" b="1" kern="0" dirty="0" smtClean="0">
                  <a:latin typeface="+mn-ea"/>
                  <a:ea typeface="+mn-ea"/>
                </a:rPr>
                <a:t>每一份核对报告都有效运用到了救助业务当中</a:t>
              </a:r>
              <a:r>
                <a:rPr lang="zh-CN" altLang="en-US" sz="2000" b="1" kern="0" dirty="0" smtClean="0">
                  <a:latin typeface="+mn-ea"/>
                  <a:ea typeface="+mn-ea"/>
                </a:rPr>
                <a:t>。</a:t>
              </a:r>
              <a:endParaRPr lang="en-US" altLang="zh-CN" sz="2000" b="1" kern="0" dirty="0" smtClean="0">
                <a:latin typeface="+mn-ea"/>
                <a:ea typeface="+mn-ea"/>
              </a:endParaRPr>
            </a:p>
          </p:txBody>
        </p:sp>
        <p:sp>
          <p:nvSpPr>
            <p:cNvPr id="15" name="五角星 14"/>
            <p:cNvSpPr/>
            <p:nvPr/>
          </p:nvSpPr>
          <p:spPr>
            <a:xfrm>
              <a:off x="395536" y="2731715"/>
              <a:ext cx="432048"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15616" y="3140968"/>
            <a:ext cx="7344816" cy="2808312"/>
            <a:chOff x="1187624" y="3140968"/>
            <a:chExt cx="7344816" cy="2808312"/>
          </a:xfrm>
        </p:grpSpPr>
        <p:grpSp>
          <p:nvGrpSpPr>
            <p:cNvPr id="8" name="组合 7"/>
            <p:cNvGrpSpPr/>
            <p:nvPr/>
          </p:nvGrpSpPr>
          <p:grpSpPr>
            <a:xfrm>
              <a:off x="2195736" y="3140968"/>
              <a:ext cx="6336704" cy="2808312"/>
              <a:chOff x="2195736" y="3089054"/>
              <a:chExt cx="6336704" cy="3200170"/>
            </a:xfrm>
          </p:grpSpPr>
          <p:sp>
            <p:nvSpPr>
              <p:cNvPr id="9" name="圆角矩形 8">
                <a:extLst>
                  <a:ext uri="{FF2B5EF4-FFF2-40B4-BE49-F238E27FC236}">
                    <a16:creationId xmlns="" xmlns:a16="http://schemas.microsoft.com/office/drawing/2014/main" id="{848FF56B-6732-408F-9BF9-F482BC3997B0}"/>
                  </a:ext>
                </a:extLst>
              </p:cNvPr>
              <p:cNvSpPr/>
              <p:nvPr/>
            </p:nvSpPr>
            <p:spPr>
              <a:xfrm>
                <a:off x="2987824" y="3089054"/>
                <a:ext cx="5544616" cy="3200170"/>
              </a:xfrm>
              <a:prstGeom prst="roundRect">
                <a:avLst/>
              </a:prstGeom>
              <a:noFill/>
              <a:ln w="25400">
                <a:solidFill>
                  <a:srgbClr val="1F88B7"/>
                </a:solidFill>
              </a:ln>
              <a:effectLst>
                <a:outerShdw blurRad="40000" dist="20000" dir="5400000" rotWithShape="0">
                  <a:srgbClr val="000000">
                    <a:alpha val="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a:lnSpc>
                    <a:spcPts val="4300"/>
                  </a:lnSpc>
                </a:pPr>
                <a:r>
                  <a:rPr lang="zh-CN" altLang="en-US" sz="2000" b="1" dirty="0" smtClean="0">
                    <a:solidFill>
                      <a:schemeClr val="tx1"/>
                    </a:solidFill>
                  </a:rPr>
                  <a:t>系统的技术校验，校验的是身份证号码是不是符合公安部门的身份证号码编号规则，</a:t>
                </a:r>
                <a:r>
                  <a:rPr lang="zh-CN" altLang="en-US" sz="2000" b="1" dirty="0" smtClean="0">
                    <a:solidFill>
                      <a:srgbClr val="FF0000"/>
                    </a:solidFill>
                  </a:rPr>
                  <a:t>不是校验身份证号码是不是与姓名一致，</a:t>
                </a:r>
                <a:r>
                  <a:rPr lang="zh-CN" altLang="en-US" sz="2000" b="1" dirty="0" smtClean="0">
                    <a:solidFill>
                      <a:schemeClr val="tx1"/>
                    </a:solidFill>
                  </a:rPr>
                  <a:t>这个是不是一致是通过核对结果反映的。</a:t>
                </a:r>
                <a:endParaRPr lang="zh-CN" altLang="en-US" sz="2000" b="1" dirty="0">
                  <a:solidFill>
                    <a:schemeClr val="tx1"/>
                  </a:solidFill>
                </a:endParaRPr>
              </a:p>
            </p:txBody>
          </p:sp>
          <p:sp>
            <p:nvSpPr>
              <p:cNvPr id="10" name="燕尾形箭头 9"/>
              <p:cNvSpPr/>
              <p:nvPr/>
            </p:nvSpPr>
            <p:spPr>
              <a:xfrm>
                <a:off x="2195736" y="4400269"/>
                <a:ext cx="694023" cy="576065"/>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grpSp>
        <p:sp>
          <p:nvSpPr>
            <p:cNvPr id="16" name="圆角矩形 5">
              <a:extLst>
                <a:ext uri="{FF2B5EF4-FFF2-40B4-BE49-F238E27FC236}">
                  <a16:creationId xmlns="" xmlns:a16="http://schemas.microsoft.com/office/drawing/2014/main" id="{848FF56B-6732-408F-9BF9-F482BC3997B0}"/>
                </a:ext>
              </a:extLst>
            </p:cNvPr>
            <p:cNvSpPr/>
            <p:nvPr/>
          </p:nvSpPr>
          <p:spPr>
            <a:xfrm>
              <a:off x="1187624" y="3356992"/>
              <a:ext cx="864096" cy="24482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系统校验</a:t>
              </a:r>
              <a:endParaRPr lang="en-US" altLang="zh-CN" sz="2000" b="1" dirty="0" smtClean="0">
                <a:solidFill>
                  <a:schemeClr val="tx1"/>
                </a:solidFill>
              </a:endParaRPr>
            </a:p>
          </p:txBody>
        </p:sp>
      </p:grpSp>
    </p:spTree>
    <p:extLst>
      <p:ext uri="{BB962C8B-B14F-4D97-AF65-F5344CB8AC3E}">
        <p14:creationId xmlns="" xmlns:p14="http://schemas.microsoft.com/office/powerpoint/2010/main" val="26619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par>
                          <p:cTn id="10" fill="hold">
                            <p:stCondLst>
                              <p:cond delay="2000"/>
                            </p:stCondLst>
                            <p:childTnLst>
                              <p:par>
                                <p:cTn id="11" presetID="29" presetClass="entr" presetSubtype="0" fill="hold" nodeType="afterEffect">
                                  <p:stCondLst>
                                    <p:cond delay="5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ppt_x</p:attrName>
                                        </p:attrNameLst>
                                      </p:cBhvr>
                                      <p:tavLst>
                                        <p:tav tm="0">
                                          <p:val>
                                            <p:strVal val="#ppt_x-.2"/>
                                          </p:val>
                                        </p:tav>
                                        <p:tav tm="100000">
                                          <p:val>
                                            <p:strVal val="#ppt_x"/>
                                          </p:val>
                                        </p:tav>
                                      </p:tavLst>
                                    </p:anim>
                                    <p:anim calcmode="lin" valueType="num">
                                      <p:cBhvr>
                                        <p:cTn id="1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规范操作</a:t>
            </a:r>
            <a:endParaRPr lang="zh-CN" altLang="en-US" sz="2200" dirty="0">
              <a:solidFill>
                <a:schemeClr val="tx1"/>
              </a:solidFill>
            </a:endParaRPr>
          </a:p>
        </p:txBody>
      </p:sp>
      <p:pic>
        <p:nvPicPr>
          <p:cNvPr id="122884" name="Picture 4" descr="C:\Users\Administrator\Desktop\图片2 - 副本.jpg"/>
          <p:cNvPicPr>
            <a:picLocks noChangeAspect="1" noChangeArrowheads="1"/>
          </p:cNvPicPr>
          <p:nvPr/>
        </p:nvPicPr>
        <p:blipFill>
          <a:blip r:embed="rId2" cstate="print"/>
          <a:srcRect/>
          <a:stretch>
            <a:fillRect/>
          </a:stretch>
        </p:blipFill>
        <p:spPr bwMode="auto">
          <a:xfrm>
            <a:off x="358775" y="2724150"/>
            <a:ext cx="8426450" cy="1408113"/>
          </a:xfrm>
          <a:prstGeom prst="rect">
            <a:avLst/>
          </a:prstGeom>
          <a:noFill/>
        </p:spPr>
      </p:pic>
      <p:grpSp>
        <p:nvGrpSpPr>
          <p:cNvPr id="7" name="组合 6"/>
          <p:cNvGrpSpPr/>
          <p:nvPr/>
        </p:nvGrpSpPr>
        <p:grpSpPr>
          <a:xfrm>
            <a:off x="4427984" y="1196752"/>
            <a:ext cx="3505200" cy="1656184"/>
            <a:chOff x="4427984" y="1196752"/>
            <a:chExt cx="3505200" cy="1656184"/>
          </a:xfrm>
        </p:grpSpPr>
        <p:pic>
          <p:nvPicPr>
            <p:cNvPr id="122883" name="Picture 3" descr="C:\Users\Administrator\Desktop\22.jpg"/>
            <p:cNvPicPr>
              <a:picLocks noChangeAspect="1" noChangeArrowheads="1"/>
            </p:cNvPicPr>
            <p:nvPr/>
          </p:nvPicPr>
          <p:blipFill>
            <a:blip r:embed="rId3" cstate="print"/>
            <a:srcRect/>
            <a:stretch>
              <a:fillRect/>
            </a:stretch>
          </p:blipFill>
          <p:spPr bwMode="auto">
            <a:xfrm>
              <a:off x="4427984" y="1196752"/>
              <a:ext cx="3505200" cy="1200150"/>
            </a:xfrm>
            <a:prstGeom prst="rect">
              <a:avLst/>
            </a:prstGeom>
            <a:noFill/>
          </p:spPr>
        </p:pic>
        <p:cxnSp>
          <p:nvCxnSpPr>
            <p:cNvPr id="10" name="直接箭头连接符 9"/>
            <p:cNvCxnSpPr/>
            <p:nvPr/>
          </p:nvCxnSpPr>
          <p:spPr>
            <a:xfrm flipV="1">
              <a:off x="4427984" y="2276872"/>
              <a:ext cx="648072" cy="576064"/>
            </a:xfrm>
            <a:prstGeom prst="straightConnector1">
              <a:avLst/>
            </a:prstGeom>
            <a:ln>
              <a:solidFill>
                <a:srgbClr val="E50012"/>
              </a:solidFill>
              <a:tailEnd type="arrow"/>
            </a:ln>
          </p:spPr>
          <p:style>
            <a:lnRef idx="1">
              <a:schemeClr val="accent1"/>
            </a:lnRef>
            <a:fillRef idx="0">
              <a:schemeClr val="accent1"/>
            </a:fillRef>
            <a:effectRef idx="0">
              <a:schemeClr val="accent1"/>
            </a:effectRef>
            <a:fontRef idx="minor">
              <a:schemeClr val="tx1"/>
            </a:fontRef>
          </p:style>
        </p:cxnSp>
      </p:grpSp>
      <p:sp>
        <p:nvSpPr>
          <p:cNvPr id="11" name="标题 17"/>
          <p:cNvSpPr txBox="1">
            <a:spLocks/>
          </p:cNvSpPr>
          <p:nvPr/>
        </p:nvSpPr>
        <p:spPr bwMode="auto">
          <a:xfrm>
            <a:off x="971600" y="4558333"/>
            <a:ext cx="7488832" cy="1318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3300"/>
              </a:lnSpc>
            </a:pPr>
            <a:r>
              <a:rPr lang="zh-CN" altLang="en-US" sz="2000" b="1" dirty="0" smtClean="0">
                <a:latin typeface="+mn-ea"/>
                <a:ea typeface="+mn-ea"/>
                <a:cs typeface="Times New Roman" panose="02020603050405020304" pitchFamily="18" charset="0"/>
              </a:rPr>
              <a:t>核对系统的操作必须有人负责，务必坚守岗位</a:t>
            </a:r>
            <a:r>
              <a:rPr lang="zh-CN" altLang="en-US" sz="2000" b="1" dirty="0" smtClean="0">
                <a:solidFill>
                  <a:schemeClr val="tx1"/>
                </a:solidFill>
                <a:latin typeface="+mn-ea"/>
                <a:ea typeface="+mn-ea"/>
                <a:cs typeface="Times New Roman" panose="02020603050405020304" pitchFamily="18" charset="0"/>
              </a:rPr>
              <a:t>，</a:t>
            </a:r>
            <a:r>
              <a:rPr lang="zh-CN" altLang="zh-CN" sz="2000" b="1" dirty="0" smtClean="0">
                <a:solidFill>
                  <a:schemeClr val="tx1"/>
                </a:solidFill>
                <a:latin typeface="+mn-ea"/>
                <a:ea typeface="+mn-ea"/>
              </a:rPr>
              <a:t>市</a:t>
            </a:r>
            <a:r>
              <a:rPr lang="zh-CN" altLang="en-US" sz="2000" b="1" dirty="0" smtClean="0">
                <a:solidFill>
                  <a:schemeClr val="tx1"/>
                </a:solidFill>
                <a:latin typeface="+mn-ea"/>
                <a:ea typeface="+mn-ea"/>
              </a:rPr>
              <a:t>州</a:t>
            </a:r>
            <a:r>
              <a:rPr lang="zh-CN" altLang="zh-CN" sz="2000" b="1" dirty="0" smtClean="0">
                <a:solidFill>
                  <a:schemeClr val="tx1"/>
                </a:solidFill>
                <a:latin typeface="+mn-ea"/>
                <a:ea typeface="+mn-ea"/>
              </a:rPr>
              <a:t>要跟踪关注市级核对系统所收到的任务，</a:t>
            </a:r>
            <a:r>
              <a:rPr lang="zh-CN" altLang="en-US" sz="2000" b="1" dirty="0" smtClean="0">
                <a:solidFill>
                  <a:schemeClr val="tx1"/>
                </a:solidFill>
                <a:latin typeface="+mn-ea"/>
                <a:ea typeface="+mn-ea"/>
                <a:cs typeface="Times New Roman" panose="02020603050405020304" pitchFamily="18" charset="0"/>
              </a:rPr>
              <a:t>保障业务高效运转。</a:t>
            </a:r>
            <a:endParaRPr lang="en-US" altLang="zh-CN" sz="2000" b="1" dirty="0" smtClean="0">
              <a:solidFill>
                <a:schemeClr val="tx1"/>
              </a:solidFill>
              <a:latin typeface="+mn-ea"/>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22884"/>
                                        </p:tgtEl>
                                        <p:attrNameLst>
                                          <p:attrName>style.visibility</p:attrName>
                                        </p:attrNameLst>
                                      </p:cBhvr>
                                      <p:to>
                                        <p:strVal val="visible"/>
                                      </p:to>
                                    </p:set>
                                    <p:animEffect transition="in" filter="wipe(up)">
                                      <p:cBhvr>
                                        <p:cTn id="7" dur="500"/>
                                        <p:tgtEl>
                                          <p:spTgt spid="122884"/>
                                        </p:tgtEl>
                                      </p:cBhvr>
                                    </p:animEffect>
                                  </p:childTnLst>
                                </p:cTn>
                              </p:par>
                            </p:childTnLst>
                          </p:cTn>
                        </p:par>
                        <p:par>
                          <p:cTn id="8" fill="hold">
                            <p:stCondLst>
                              <p:cond delay="1000"/>
                            </p:stCondLst>
                            <p:childTnLst>
                              <p:par>
                                <p:cTn id="9" presetID="18" presetClass="entr" presetSubtype="3"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2500"/>
                            </p:stCondLst>
                            <p:childTnLst>
                              <p:par>
                                <p:cTn id="13" presetID="26" presetClass="entr" presetSubtype="0" fill="hold" grpId="0" nodeType="after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p:cNvSpPr>
          <p:nvPr/>
        </p:nvSpPr>
        <p:spPr bwMode="auto">
          <a:xfrm>
            <a:off x="539552" y="142852"/>
            <a:ext cx="7416824" cy="585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C00000"/>
                </a:solidFill>
                <a:latin typeface="+mj-lt"/>
                <a:ea typeface="+mj-ea"/>
                <a:cs typeface="微软雅黑"/>
              </a:defRPr>
            </a:lvl1pPr>
            <a:lvl2pPr algn="l" rtl="0" eaLnBrk="0" fontAlgn="base" hangingPunct="0">
              <a:spcBef>
                <a:spcPct val="0"/>
              </a:spcBef>
              <a:spcAft>
                <a:spcPct val="0"/>
              </a:spcAft>
              <a:defRPr sz="2800">
                <a:solidFill>
                  <a:srgbClr val="C00000"/>
                </a:solidFill>
                <a:latin typeface="Calibri" pitchFamily="34" charset="0"/>
                <a:ea typeface="微软雅黑" pitchFamily="34" charset="-122"/>
                <a:cs typeface="微软雅黑"/>
              </a:defRPr>
            </a:lvl2pPr>
            <a:lvl3pPr algn="l" rtl="0" eaLnBrk="0" fontAlgn="base" hangingPunct="0">
              <a:spcBef>
                <a:spcPct val="0"/>
              </a:spcBef>
              <a:spcAft>
                <a:spcPct val="0"/>
              </a:spcAft>
              <a:defRPr sz="2800">
                <a:solidFill>
                  <a:srgbClr val="C00000"/>
                </a:solidFill>
                <a:latin typeface="Calibri" pitchFamily="34" charset="0"/>
                <a:ea typeface="微软雅黑" pitchFamily="34" charset="-122"/>
                <a:cs typeface="微软雅黑"/>
              </a:defRPr>
            </a:lvl3pPr>
            <a:lvl4pPr algn="l" rtl="0" eaLnBrk="0" fontAlgn="base" hangingPunct="0">
              <a:spcBef>
                <a:spcPct val="0"/>
              </a:spcBef>
              <a:spcAft>
                <a:spcPct val="0"/>
              </a:spcAft>
              <a:defRPr sz="2800">
                <a:solidFill>
                  <a:srgbClr val="C00000"/>
                </a:solidFill>
                <a:latin typeface="Calibri" pitchFamily="34" charset="0"/>
                <a:ea typeface="微软雅黑" pitchFamily="34" charset="-122"/>
                <a:cs typeface="微软雅黑"/>
              </a:defRPr>
            </a:lvl4pPr>
            <a:lvl5pPr algn="l" rtl="0" eaLnBrk="0" fontAlgn="base" hangingPunct="0">
              <a:spcBef>
                <a:spcPct val="0"/>
              </a:spcBef>
              <a:spcAft>
                <a:spcPct val="0"/>
              </a:spcAft>
              <a:defRPr sz="2800">
                <a:solidFill>
                  <a:srgbClr val="C00000"/>
                </a:solidFill>
                <a:latin typeface="Calibri" pitchFamily="34" charset="0"/>
                <a:ea typeface="微软雅黑" pitchFamily="34" charset="-122"/>
                <a:cs typeface="微软雅黑"/>
              </a:defRPr>
            </a:lvl5pPr>
            <a:lvl6pPr marL="457200" algn="l" rtl="0" eaLnBrk="0" fontAlgn="base" hangingPunct="0">
              <a:spcBef>
                <a:spcPct val="0"/>
              </a:spcBef>
              <a:spcAft>
                <a:spcPct val="0"/>
              </a:spcAft>
              <a:defRPr sz="2800">
                <a:solidFill>
                  <a:srgbClr val="C00000"/>
                </a:solidFill>
                <a:latin typeface="Calibri" pitchFamily="34" charset="0"/>
                <a:ea typeface="微软雅黑" pitchFamily="34" charset="-122"/>
              </a:defRPr>
            </a:lvl6pPr>
            <a:lvl7pPr marL="914400" algn="l" rtl="0" eaLnBrk="0" fontAlgn="base" hangingPunct="0">
              <a:spcBef>
                <a:spcPct val="0"/>
              </a:spcBef>
              <a:spcAft>
                <a:spcPct val="0"/>
              </a:spcAft>
              <a:defRPr sz="2800">
                <a:solidFill>
                  <a:srgbClr val="C00000"/>
                </a:solidFill>
                <a:latin typeface="Calibri" pitchFamily="34" charset="0"/>
                <a:ea typeface="微软雅黑" pitchFamily="34" charset="-122"/>
              </a:defRPr>
            </a:lvl7pPr>
            <a:lvl8pPr marL="1371600" algn="l" rtl="0" eaLnBrk="0" fontAlgn="base" hangingPunct="0">
              <a:spcBef>
                <a:spcPct val="0"/>
              </a:spcBef>
              <a:spcAft>
                <a:spcPct val="0"/>
              </a:spcAft>
              <a:defRPr sz="2800">
                <a:solidFill>
                  <a:srgbClr val="C00000"/>
                </a:solidFill>
                <a:latin typeface="Calibri" pitchFamily="34" charset="0"/>
                <a:ea typeface="微软雅黑" pitchFamily="34" charset="-122"/>
              </a:defRPr>
            </a:lvl8pPr>
            <a:lvl9pPr marL="1828800" algn="l" rtl="0" eaLnBrk="0" fontAlgn="base" hangingPunct="0">
              <a:spcBef>
                <a:spcPct val="0"/>
              </a:spcBef>
              <a:spcAft>
                <a:spcPct val="0"/>
              </a:spcAft>
              <a:defRPr sz="2800">
                <a:solidFill>
                  <a:srgbClr val="C00000"/>
                </a:solidFill>
                <a:latin typeface="Calibri" pitchFamily="34" charset="0"/>
                <a:ea typeface="微软雅黑" pitchFamily="34" charset="-122"/>
              </a:defRPr>
            </a:lvl9pPr>
          </a:lstStyle>
          <a:p>
            <a:r>
              <a:rPr lang="zh-CN" altLang="en-US" sz="2200" dirty="0" smtClean="0">
                <a:solidFill>
                  <a:schemeClr val="tx1"/>
                </a:solidFill>
                <a:latin typeface="+mn-ea"/>
                <a:ea typeface="+mn-ea"/>
              </a:rPr>
              <a:t>数据支撑</a:t>
            </a:r>
            <a:endParaRPr lang="zh-CN" altLang="en-US" sz="2200" dirty="0">
              <a:solidFill>
                <a:schemeClr val="tx1"/>
              </a:solidFill>
              <a:latin typeface="+mn-ea"/>
              <a:ea typeface="+mn-ea"/>
            </a:endParaRPr>
          </a:p>
        </p:txBody>
      </p:sp>
      <p:grpSp>
        <p:nvGrpSpPr>
          <p:cNvPr id="4" name="组合 3"/>
          <p:cNvGrpSpPr/>
          <p:nvPr/>
        </p:nvGrpSpPr>
        <p:grpSpPr>
          <a:xfrm>
            <a:off x="6643702" y="2420888"/>
            <a:ext cx="2195934" cy="2631490"/>
            <a:chOff x="6643702" y="2420888"/>
            <a:chExt cx="2195934" cy="2631490"/>
          </a:xfrm>
        </p:grpSpPr>
        <p:sp>
          <p:nvSpPr>
            <p:cNvPr id="63" name="MH_Other_1"/>
            <p:cNvSpPr/>
            <p:nvPr>
              <p:custDataLst>
                <p:tags r:id="rId30"/>
              </p:custDataLst>
            </p:nvPr>
          </p:nvSpPr>
          <p:spPr>
            <a:xfrm flipH="1">
              <a:off x="6643702" y="2857496"/>
              <a:ext cx="1571636" cy="1571636"/>
            </a:xfrm>
            <a:prstGeom prst="ellipse">
              <a:avLst/>
            </a:prstGeom>
            <a:solidFill>
              <a:srgbClr val="E50012"/>
            </a:solidFill>
            <a:ln/>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FFFFFF"/>
                </a:solidFill>
                <a:ea typeface="PMingLiU" panose="02020500000000000000" pitchFamily="18" charset="-120"/>
              </a:endParaRPr>
            </a:p>
          </p:txBody>
        </p:sp>
        <p:sp>
          <p:nvSpPr>
            <p:cNvPr id="64" name="KSO_Shape"/>
            <p:cNvSpPr>
              <a:spLocks/>
            </p:cNvSpPr>
            <p:nvPr/>
          </p:nvSpPr>
          <p:spPr bwMode="auto">
            <a:xfrm flipH="1">
              <a:off x="6809111" y="2967316"/>
              <a:ext cx="1246092" cy="1383723"/>
            </a:xfrm>
            <a:custGeom>
              <a:avLst/>
              <a:gdLst>
                <a:gd name="T0" fmla="*/ 1592169 w 3407"/>
                <a:gd name="T1" fmla="*/ 450338 h 3778"/>
                <a:gd name="T2" fmla="*/ 1432047 w 3407"/>
                <a:gd name="T3" fmla="*/ 900675 h 3778"/>
                <a:gd name="T4" fmla="*/ 1591216 w 3407"/>
                <a:gd name="T5" fmla="*/ 1351013 h 3778"/>
                <a:gd name="T6" fmla="*/ 1121333 w 3407"/>
                <a:gd name="T7" fmla="*/ 1435838 h 3778"/>
                <a:gd name="T8" fmla="*/ 811573 w 3407"/>
                <a:gd name="T9" fmla="*/ 1800397 h 3778"/>
                <a:gd name="T10" fmla="*/ 502765 w 3407"/>
                <a:gd name="T11" fmla="*/ 1436791 h 3778"/>
                <a:gd name="T12" fmla="*/ 32882 w 3407"/>
                <a:gd name="T13" fmla="*/ 1350059 h 3778"/>
                <a:gd name="T14" fmla="*/ 193005 w 3407"/>
                <a:gd name="T15" fmla="*/ 900675 h 3778"/>
                <a:gd name="T16" fmla="*/ 31929 w 3407"/>
                <a:gd name="T17" fmla="*/ 450338 h 3778"/>
                <a:gd name="T18" fmla="*/ 502765 w 3407"/>
                <a:gd name="T19" fmla="*/ 364082 h 3778"/>
                <a:gd name="T20" fmla="*/ 811573 w 3407"/>
                <a:gd name="T21" fmla="*/ 0 h 3778"/>
                <a:gd name="T22" fmla="*/ 1121333 w 3407"/>
                <a:gd name="T23" fmla="*/ 363129 h 3778"/>
                <a:gd name="T24" fmla="*/ 222551 w 3407"/>
                <a:gd name="T25" fmla="*/ 391722 h 3778"/>
                <a:gd name="T26" fmla="*/ 75772 w 3407"/>
                <a:gd name="T27" fmla="*/ 644769 h 3778"/>
                <a:gd name="T28" fmla="*/ 438430 w 3407"/>
                <a:gd name="T29" fmla="*/ 683846 h 3778"/>
                <a:gd name="T30" fmla="*/ 222551 w 3407"/>
                <a:gd name="T31" fmla="*/ 391722 h 3778"/>
                <a:gd name="T32" fmla="*/ 76249 w 3407"/>
                <a:gd name="T33" fmla="*/ 1156581 h 3778"/>
                <a:gd name="T34" fmla="*/ 223028 w 3407"/>
                <a:gd name="T35" fmla="*/ 1409151 h 3778"/>
                <a:gd name="T36" fmla="*/ 438430 w 3407"/>
                <a:gd name="T37" fmla="*/ 1118457 h 3778"/>
                <a:gd name="T38" fmla="*/ 267347 w 3407"/>
                <a:gd name="T39" fmla="*/ 900675 h 3778"/>
                <a:gd name="T40" fmla="*/ 426516 w 3407"/>
                <a:gd name="T41" fmla="*/ 899722 h 3778"/>
                <a:gd name="T42" fmla="*/ 430329 w 3407"/>
                <a:gd name="T43" fmla="*/ 762953 h 3778"/>
                <a:gd name="T44" fmla="*/ 647161 w 3407"/>
                <a:gd name="T45" fmla="*/ 1183744 h 3778"/>
                <a:gd name="T46" fmla="*/ 976461 w 3407"/>
                <a:gd name="T47" fmla="*/ 1183744 h 3778"/>
                <a:gd name="T48" fmla="*/ 1139919 w 3407"/>
                <a:gd name="T49" fmla="*/ 899722 h 3778"/>
                <a:gd name="T50" fmla="*/ 975508 w 3407"/>
                <a:gd name="T51" fmla="*/ 616176 h 3778"/>
                <a:gd name="T52" fmla="*/ 649544 w 3407"/>
                <a:gd name="T53" fmla="*/ 616176 h 3778"/>
                <a:gd name="T54" fmla="*/ 485133 w 3407"/>
                <a:gd name="T55" fmla="*/ 899722 h 3778"/>
                <a:gd name="T56" fmla="*/ 647161 w 3407"/>
                <a:gd name="T57" fmla="*/ 1183744 h 3778"/>
                <a:gd name="T58" fmla="*/ 742949 w 3407"/>
                <a:gd name="T59" fmla="*/ 501328 h 3778"/>
                <a:gd name="T60" fmla="*/ 499906 w 3407"/>
                <a:gd name="T61" fmla="*/ 641910 h 3778"/>
                <a:gd name="T62" fmla="*/ 742949 w 3407"/>
                <a:gd name="T63" fmla="*/ 1300022 h 3778"/>
                <a:gd name="T64" fmla="*/ 500859 w 3407"/>
                <a:gd name="T65" fmla="*/ 1160394 h 3778"/>
                <a:gd name="T66" fmla="*/ 742949 w 3407"/>
                <a:gd name="T67" fmla="*/ 1300022 h 3778"/>
                <a:gd name="T68" fmla="*/ 1070342 w 3407"/>
                <a:gd name="T69" fmla="*/ 376949 h 3778"/>
                <a:gd name="T70" fmla="*/ 811573 w 3407"/>
                <a:gd name="T71" fmla="*/ 44795 h 3778"/>
                <a:gd name="T72" fmla="*/ 553757 w 3407"/>
                <a:gd name="T73" fmla="*/ 375043 h 3778"/>
                <a:gd name="T74" fmla="*/ 812526 w 3407"/>
                <a:gd name="T75" fmla="*/ 1332427 h 3778"/>
                <a:gd name="T76" fmla="*/ 665747 w 3407"/>
                <a:gd name="T77" fmla="*/ 1665534 h 3778"/>
                <a:gd name="T78" fmla="*/ 957398 w 3407"/>
                <a:gd name="T79" fmla="*/ 1665534 h 3778"/>
                <a:gd name="T80" fmla="*/ 812526 w 3407"/>
                <a:gd name="T81" fmla="*/ 1332427 h 3778"/>
                <a:gd name="T82" fmla="*/ 880673 w 3407"/>
                <a:gd name="T83" fmla="*/ 1300022 h 3778"/>
                <a:gd name="T84" fmla="*/ 1124193 w 3407"/>
                <a:gd name="T85" fmla="*/ 1161347 h 3778"/>
                <a:gd name="T86" fmla="*/ 1085115 w 3407"/>
                <a:gd name="T87" fmla="*/ 427940 h 3778"/>
                <a:gd name="T88" fmla="*/ 1004101 w 3407"/>
                <a:gd name="T89" fmla="*/ 566615 h 3778"/>
                <a:gd name="T90" fmla="*/ 1085115 w 3407"/>
                <a:gd name="T91" fmla="*/ 427940 h 3778"/>
                <a:gd name="T92" fmla="*/ 1547373 w 3407"/>
                <a:gd name="T93" fmla="*/ 644769 h 3778"/>
                <a:gd name="T94" fmla="*/ 1401547 w 3407"/>
                <a:gd name="T95" fmla="*/ 392199 h 3778"/>
                <a:gd name="T96" fmla="*/ 1186621 w 3407"/>
                <a:gd name="T97" fmla="*/ 685752 h 3778"/>
                <a:gd name="T98" fmla="*/ 1401071 w 3407"/>
                <a:gd name="T99" fmla="*/ 1409628 h 3778"/>
                <a:gd name="T100" fmla="*/ 1546897 w 3407"/>
                <a:gd name="T101" fmla="*/ 1157534 h 3778"/>
                <a:gd name="T102" fmla="*/ 1185668 w 3407"/>
                <a:gd name="T103" fmla="*/ 1117504 h 3778"/>
                <a:gd name="T104" fmla="*/ 1401071 w 3407"/>
                <a:gd name="T105" fmla="*/ 1409628 h 3778"/>
                <a:gd name="T106" fmla="*/ 1356751 w 3407"/>
                <a:gd name="T107" fmla="*/ 900675 h 3778"/>
                <a:gd name="T108" fmla="*/ 1198535 w 3407"/>
                <a:gd name="T109" fmla="*/ 899722 h 3778"/>
                <a:gd name="T110" fmla="*/ 1280026 w 3407"/>
                <a:gd name="T111" fmla="*/ 972634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ln>
              <a:headEnd/>
              <a:tailEnd/>
            </a:ln>
          </p:spPr>
          <p:style>
            <a:lnRef idx="2">
              <a:schemeClr val="accent3"/>
            </a:lnRef>
            <a:fillRef idx="1">
              <a:schemeClr val="lt1"/>
            </a:fillRef>
            <a:effectRef idx="0">
              <a:schemeClr val="accent3"/>
            </a:effectRef>
            <a:fontRef idx="minor">
              <a:schemeClr val="dk1"/>
            </a:fontRef>
          </p:style>
          <p:txBody>
            <a:bodyPr anchor="ctr" anchorCtr="1"/>
            <a:lstStyle/>
            <a:p>
              <a:endParaRPr lang="zh-CN" altLang="en-US"/>
            </a:p>
          </p:txBody>
        </p:sp>
        <p:sp>
          <p:nvSpPr>
            <p:cNvPr id="65" name="TextBox 64"/>
            <p:cNvSpPr txBox="1"/>
            <p:nvPr/>
          </p:nvSpPr>
          <p:spPr>
            <a:xfrm flipH="1">
              <a:off x="8316416" y="2420888"/>
              <a:ext cx="523220" cy="2631490"/>
            </a:xfrm>
            <a:prstGeom prst="rect">
              <a:avLst/>
            </a:prstGeom>
            <a:noFill/>
          </p:spPr>
          <p:txBody>
            <a:bodyPr vert="eaVert" wrap="none" rtlCol="0">
              <a:spAutoFit/>
            </a:bodyPr>
            <a:lstStyle/>
            <a:p>
              <a:r>
                <a:rPr lang="zh-CN" altLang="en-US" sz="2200" b="1" dirty="0">
                  <a:solidFill>
                    <a:srgbClr val="E50012"/>
                  </a:solidFill>
                  <a:latin typeface="微软雅黑" pitchFamily="34" charset="-122"/>
                  <a:ea typeface="微软雅黑" pitchFamily="34" charset="-122"/>
                </a:rPr>
                <a:t>全省核对</a:t>
              </a:r>
              <a:r>
                <a:rPr lang="zh-CN" altLang="en-US" sz="2200" b="1" dirty="0" smtClean="0">
                  <a:solidFill>
                    <a:srgbClr val="E50012"/>
                  </a:solidFill>
                  <a:latin typeface="微软雅黑" pitchFamily="34" charset="-122"/>
                  <a:ea typeface="微软雅黑" pitchFamily="34" charset="-122"/>
                </a:rPr>
                <a:t>数据资源池</a:t>
              </a:r>
              <a:endParaRPr lang="zh-CN" altLang="en-US" sz="2200" b="1" dirty="0">
                <a:solidFill>
                  <a:srgbClr val="E50012"/>
                </a:solidFill>
                <a:latin typeface="微软雅黑" pitchFamily="34" charset="-122"/>
                <a:ea typeface="微软雅黑" pitchFamily="34" charset="-122"/>
              </a:endParaRPr>
            </a:p>
          </p:txBody>
        </p:sp>
      </p:grpSp>
      <p:grpSp>
        <p:nvGrpSpPr>
          <p:cNvPr id="13" name="组合 12"/>
          <p:cNvGrpSpPr/>
          <p:nvPr/>
        </p:nvGrpSpPr>
        <p:grpSpPr>
          <a:xfrm>
            <a:off x="1214413" y="4232557"/>
            <a:ext cx="5467590" cy="2339715"/>
            <a:chOff x="1214413" y="4232557"/>
            <a:chExt cx="5467590" cy="2339715"/>
          </a:xfrm>
        </p:grpSpPr>
        <p:sp>
          <p:nvSpPr>
            <p:cNvPr id="32" name="MH_Other_6"/>
            <p:cNvSpPr/>
            <p:nvPr>
              <p:custDataLst>
                <p:tags r:id="rId17"/>
              </p:custDataLst>
            </p:nvPr>
          </p:nvSpPr>
          <p:spPr>
            <a:xfrm flipH="1">
              <a:off x="3952247" y="4566075"/>
              <a:ext cx="1483849" cy="642942"/>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200" dirty="0" smtClean="0">
                  <a:solidFill>
                    <a:srgbClr val="FFFFFF"/>
                  </a:solidFill>
                  <a:latin typeface="+mj-ea"/>
                  <a:ea typeface="+mj-ea"/>
                </a:rPr>
                <a:t>县市区</a:t>
              </a:r>
              <a:endParaRPr lang="zh-HK" altLang="en-US" sz="2200" dirty="0">
                <a:solidFill>
                  <a:srgbClr val="FFFFFF"/>
                </a:solidFill>
                <a:latin typeface="+mj-ea"/>
                <a:ea typeface="+mj-ea"/>
              </a:endParaRPr>
            </a:p>
          </p:txBody>
        </p:sp>
        <p:grpSp>
          <p:nvGrpSpPr>
            <p:cNvPr id="11" name="组合 10"/>
            <p:cNvGrpSpPr/>
            <p:nvPr/>
          </p:nvGrpSpPr>
          <p:grpSpPr>
            <a:xfrm>
              <a:off x="1214413" y="4251499"/>
              <a:ext cx="2786082" cy="2320773"/>
              <a:chOff x="1214413" y="4251499"/>
              <a:chExt cx="2786082" cy="2320773"/>
            </a:xfrm>
          </p:grpSpPr>
          <p:sp>
            <p:nvSpPr>
              <p:cNvPr id="46" name="MH_Other_10"/>
              <p:cNvSpPr>
                <a:spLocks/>
              </p:cNvSpPr>
              <p:nvPr>
                <p:custDataLst>
                  <p:tags r:id="rId18"/>
                </p:custDataLst>
              </p:nvPr>
            </p:nvSpPr>
            <p:spPr bwMode="auto">
              <a:xfrm flipH="1">
                <a:off x="1234251" y="4876213"/>
                <a:ext cx="2746793" cy="910241"/>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 name="connsiteX0" fmla="*/ 0 w 2891"/>
                  <a:gd name="connsiteY0" fmla="*/ 0 h 1198"/>
                  <a:gd name="connsiteX1" fmla="*/ 1530 w 2891"/>
                  <a:gd name="connsiteY1" fmla="*/ 886 h 1198"/>
                  <a:gd name="connsiteX2" fmla="*/ 2891 w 2891"/>
                  <a:gd name="connsiteY2" fmla="*/ 886 h 1198"/>
                  <a:gd name="connsiteX3" fmla="*/ 2891 w 2891"/>
                  <a:gd name="connsiteY3" fmla="*/ 1198 h 1198"/>
                  <a:gd name="connsiteX4" fmla="*/ 1530 w 2891"/>
                  <a:gd name="connsiteY4" fmla="*/ 1198 h 1198"/>
                  <a:gd name="connsiteX5" fmla="*/ 0 w 2891"/>
                  <a:gd name="connsiteY5" fmla="*/ 0 h 1198"/>
                  <a:gd name="connsiteX0" fmla="*/ 0 w 2815"/>
                  <a:gd name="connsiteY0" fmla="*/ 0 h 1303"/>
                  <a:gd name="connsiteX1" fmla="*/ 1454 w 2815"/>
                  <a:gd name="connsiteY1" fmla="*/ 991 h 1303"/>
                  <a:gd name="connsiteX2" fmla="*/ 2815 w 2815"/>
                  <a:gd name="connsiteY2" fmla="*/ 991 h 1303"/>
                  <a:gd name="connsiteX3" fmla="*/ 2815 w 2815"/>
                  <a:gd name="connsiteY3" fmla="*/ 1303 h 1303"/>
                  <a:gd name="connsiteX4" fmla="*/ 1454 w 2815"/>
                  <a:gd name="connsiteY4" fmla="*/ 1303 h 1303"/>
                  <a:gd name="connsiteX5" fmla="*/ 0 w 2815"/>
                  <a:gd name="connsiteY5" fmla="*/ 0 h 1303"/>
                  <a:gd name="connsiteX0" fmla="*/ 0 w 2826"/>
                  <a:gd name="connsiteY0" fmla="*/ 0 h 886"/>
                  <a:gd name="connsiteX1" fmla="*/ 1465 w 2826"/>
                  <a:gd name="connsiteY1" fmla="*/ 574 h 886"/>
                  <a:gd name="connsiteX2" fmla="*/ 2826 w 2826"/>
                  <a:gd name="connsiteY2" fmla="*/ 574 h 886"/>
                  <a:gd name="connsiteX3" fmla="*/ 2826 w 2826"/>
                  <a:gd name="connsiteY3" fmla="*/ 886 h 886"/>
                  <a:gd name="connsiteX4" fmla="*/ 1465 w 2826"/>
                  <a:gd name="connsiteY4" fmla="*/ 886 h 886"/>
                  <a:gd name="connsiteX5" fmla="*/ 0 w 2826"/>
                  <a:gd name="connsiteY5" fmla="*/ 0 h 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 h="886">
                    <a:moveTo>
                      <a:pt x="0" y="0"/>
                    </a:moveTo>
                    <a:lnTo>
                      <a:pt x="1465" y="574"/>
                    </a:lnTo>
                    <a:lnTo>
                      <a:pt x="2826" y="574"/>
                    </a:lnTo>
                    <a:lnTo>
                      <a:pt x="2826" y="886"/>
                    </a:lnTo>
                    <a:lnTo>
                      <a:pt x="1465" y="886"/>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grpSp>
            <p:nvGrpSpPr>
              <p:cNvPr id="9" name="组合 8"/>
              <p:cNvGrpSpPr/>
              <p:nvPr/>
            </p:nvGrpSpPr>
            <p:grpSpPr>
              <a:xfrm>
                <a:off x="1214413" y="4251499"/>
                <a:ext cx="2786082" cy="2320773"/>
                <a:chOff x="1214413" y="4251499"/>
                <a:chExt cx="2786082" cy="2320773"/>
              </a:xfrm>
            </p:grpSpPr>
            <p:sp>
              <p:nvSpPr>
                <p:cNvPr id="44" name="MH_Other_9"/>
                <p:cNvSpPr>
                  <a:spLocks/>
                </p:cNvSpPr>
                <p:nvPr>
                  <p:custDataLst>
                    <p:tags r:id="rId19"/>
                  </p:custDataLst>
                </p:nvPr>
              </p:nvSpPr>
              <p:spPr bwMode="auto">
                <a:xfrm flipH="1">
                  <a:off x="1234252" y="4630506"/>
                  <a:ext cx="2746305" cy="320261"/>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 name="connsiteX0" fmla="*/ 0 w 9930"/>
                    <a:gd name="connsiteY0" fmla="*/ 0 h 6127"/>
                    <a:gd name="connsiteX1" fmla="*/ 5269 w 9930"/>
                    <a:gd name="connsiteY1" fmla="*/ 339 h 6127"/>
                    <a:gd name="connsiteX2" fmla="*/ 9930 w 9930"/>
                    <a:gd name="connsiteY2" fmla="*/ 339 h 6127"/>
                    <a:gd name="connsiteX3" fmla="*/ 9930 w 9930"/>
                    <a:gd name="connsiteY3" fmla="*/ 6127 h 6127"/>
                    <a:gd name="connsiteX4" fmla="*/ 5269 w 9930"/>
                    <a:gd name="connsiteY4" fmla="*/ 6127 h 6127"/>
                    <a:gd name="connsiteX5" fmla="*/ 0 w 9930"/>
                    <a:gd name="connsiteY5" fmla="*/ 0 h 6127"/>
                    <a:gd name="connsiteX0" fmla="*/ 0 w 9678"/>
                    <a:gd name="connsiteY0" fmla="*/ 2243 h 5788"/>
                    <a:gd name="connsiteX1" fmla="*/ 5017 w 9678"/>
                    <a:gd name="connsiteY1" fmla="*/ 0 h 5788"/>
                    <a:gd name="connsiteX2" fmla="*/ 9678 w 9678"/>
                    <a:gd name="connsiteY2" fmla="*/ 0 h 5788"/>
                    <a:gd name="connsiteX3" fmla="*/ 9678 w 9678"/>
                    <a:gd name="connsiteY3" fmla="*/ 5788 h 5788"/>
                    <a:gd name="connsiteX4" fmla="*/ 5017 w 9678"/>
                    <a:gd name="connsiteY4" fmla="*/ 5788 h 5788"/>
                    <a:gd name="connsiteX5" fmla="*/ 0 w 9678"/>
                    <a:gd name="connsiteY5" fmla="*/ 2243 h 5788"/>
                    <a:gd name="connsiteX0" fmla="*/ 0 w 9678"/>
                    <a:gd name="connsiteY0" fmla="*/ 2243 h 5788"/>
                    <a:gd name="connsiteX1" fmla="*/ 5017 w 9678"/>
                    <a:gd name="connsiteY1" fmla="*/ 0 h 5788"/>
                    <a:gd name="connsiteX2" fmla="*/ 9678 w 9678"/>
                    <a:gd name="connsiteY2" fmla="*/ 0 h 5788"/>
                    <a:gd name="connsiteX3" fmla="*/ 9678 w 9678"/>
                    <a:gd name="connsiteY3" fmla="*/ 5788 h 5788"/>
                    <a:gd name="connsiteX4" fmla="*/ 5017 w 9678"/>
                    <a:gd name="connsiteY4" fmla="*/ 5788 h 5788"/>
                    <a:gd name="connsiteX5" fmla="*/ 0 w 9678"/>
                    <a:gd name="connsiteY5" fmla="*/ 2243 h 5788"/>
                    <a:gd name="connsiteX0" fmla="*/ 0 w 9427"/>
                    <a:gd name="connsiteY0" fmla="*/ 2243 h 5788"/>
                    <a:gd name="connsiteX1" fmla="*/ 4766 w 9427"/>
                    <a:gd name="connsiteY1" fmla="*/ 0 h 5788"/>
                    <a:gd name="connsiteX2" fmla="*/ 9427 w 9427"/>
                    <a:gd name="connsiteY2" fmla="*/ 0 h 5788"/>
                    <a:gd name="connsiteX3" fmla="*/ 9427 w 9427"/>
                    <a:gd name="connsiteY3" fmla="*/ 5788 h 5788"/>
                    <a:gd name="connsiteX4" fmla="*/ 4766 w 9427"/>
                    <a:gd name="connsiteY4" fmla="*/ 5788 h 5788"/>
                    <a:gd name="connsiteX5" fmla="*/ 0 w 9427"/>
                    <a:gd name="connsiteY5" fmla="*/ 2243 h 5788"/>
                    <a:gd name="connsiteX0" fmla="*/ 0 w 9678"/>
                    <a:gd name="connsiteY0" fmla="*/ 2243 h 5788"/>
                    <a:gd name="connsiteX1" fmla="*/ 5017 w 9678"/>
                    <a:gd name="connsiteY1" fmla="*/ 0 h 5788"/>
                    <a:gd name="connsiteX2" fmla="*/ 9678 w 9678"/>
                    <a:gd name="connsiteY2" fmla="*/ 0 h 5788"/>
                    <a:gd name="connsiteX3" fmla="*/ 9678 w 9678"/>
                    <a:gd name="connsiteY3" fmla="*/ 5788 h 5788"/>
                    <a:gd name="connsiteX4" fmla="*/ 5017 w 9678"/>
                    <a:gd name="connsiteY4" fmla="*/ 5788 h 5788"/>
                    <a:gd name="connsiteX5" fmla="*/ 0 w 9678"/>
                    <a:gd name="connsiteY5" fmla="*/ 2243 h 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8" h="5788">
                      <a:moveTo>
                        <a:pt x="0" y="2243"/>
                      </a:moveTo>
                      <a:lnTo>
                        <a:pt x="5017" y="0"/>
                      </a:lnTo>
                      <a:lnTo>
                        <a:pt x="9678" y="0"/>
                      </a:lnTo>
                      <a:lnTo>
                        <a:pt x="9678" y="5788"/>
                      </a:lnTo>
                      <a:lnTo>
                        <a:pt x="5017" y="5788"/>
                      </a:lnTo>
                      <a:lnTo>
                        <a:pt x="0" y="2243"/>
                      </a:lnTo>
                      <a:close/>
                    </a:path>
                  </a:pathLst>
                </a:custGeom>
                <a:solidFill>
                  <a:srgbClr val="D9D9D9"/>
                </a:solidFill>
                <a:ln w="3175" cmpd="sng">
                  <a:solidFill>
                    <a:schemeClr val="bg1"/>
                  </a:solidFill>
                  <a:miter lim="800000"/>
                  <a:headEnd/>
                  <a:tailEnd/>
                </a:ln>
              </p:spPr>
              <p:txBody>
                <a:bodyPr>
                  <a:normAutofit fontScale="92500" lnSpcReduction="20000"/>
                </a:bodyPr>
                <a:lstStyle/>
                <a:p>
                  <a:pPr eaLnBrk="1" fontAlgn="auto" hangingPunct="1">
                    <a:spcBef>
                      <a:spcPts val="0"/>
                    </a:spcBef>
                    <a:spcAft>
                      <a:spcPts val="0"/>
                    </a:spcAft>
                    <a:defRPr/>
                  </a:pPr>
                  <a:endParaRPr lang="zh-CN" altLang="en-US">
                    <a:latin typeface="+mn-lt"/>
                    <a:ea typeface="+mn-ea"/>
                  </a:endParaRPr>
                </a:p>
              </p:txBody>
            </p:sp>
            <p:grpSp>
              <p:nvGrpSpPr>
                <p:cNvPr id="6" name="组合 5"/>
                <p:cNvGrpSpPr/>
                <p:nvPr/>
              </p:nvGrpSpPr>
              <p:grpSpPr>
                <a:xfrm>
                  <a:off x="1214413" y="4251499"/>
                  <a:ext cx="2786082" cy="2320773"/>
                  <a:chOff x="1214413" y="4251499"/>
                  <a:chExt cx="2786082" cy="2320773"/>
                </a:xfrm>
              </p:grpSpPr>
              <p:sp>
                <p:nvSpPr>
                  <p:cNvPr id="34" name="MH_Other_10"/>
                  <p:cNvSpPr>
                    <a:spLocks/>
                  </p:cNvSpPr>
                  <p:nvPr>
                    <p:custDataLst>
                      <p:tags r:id="rId20"/>
                    </p:custDataLst>
                  </p:nvPr>
                </p:nvSpPr>
                <p:spPr bwMode="auto">
                  <a:xfrm flipH="1">
                    <a:off x="1214413" y="5143512"/>
                    <a:ext cx="2786082" cy="1428760"/>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 name="connsiteX0" fmla="*/ 0 w 2891"/>
                      <a:gd name="connsiteY0" fmla="*/ 0 h 1198"/>
                      <a:gd name="connsiteX1" fmla="*/ 1530 w 2891"/>
                      <a:gd name="connsiteY1" fmla="*/ 886 h 1198"/>
                      <a:gd name="connsiteX2" fmla="*/ 2891 w 2891"/>
                      <a:gd name="connsiteY2" fmla="*/ 886 h 1198"/>
                      <a:gd name="connsiteX3" fmla="*/ 2891 w 2891"/>
                      <a:gd name="connsiteY3" fmla="*/ 1198 h 1198"/>
                      <a:gd name="connsiteX4" fmla="*/ 1530 w 2891"/>
                      <a:gd name="connsiteY4" fmla="*/ 1198 h 1198"/>
                      <a:gd name="connsiteX5" fmla="*/ 0 w 2891"/>
                      <a:gd name="connsiteY5" fmla="*/ 0 h 1198"/>
                      <a:gd name="connsiteX0" fmla="*/ 0 w 2815"/>
                      <a:gd name="connsiteY0" fmla="*/ 0 h 1303"/>
                      <a:gd name="connsiteX1" fmla="*/ 1454 w 2815"/>
                      <a:gd name="connsiteY1" fmla="*/ 991 h 1303"/>
                      <a:gd name="connsiteX2" fmla="*/ 2815 w 2815"/>
                      <a:gd name="connsiteY2" fmla="*/ 991 h 1303"/>
                      <a:gd name="connsiteX3" fmla="*/ 2815 w 2815"/>
                      <a:gd name="connsiteY3" fmla="*/ 1303 h 1303"/>
                      <a:gd name="connsiteX4" fmla="*/ 1454 w 2815"/>
                      <a:gd name="connsiteY4" fmla="*/ 1303 h 1303"/>
                      <a:gd name="connsiteX5" fmla="*/ 0 w 2815"/>
                      <a:gd name="connsiteY5" fmla="*/ 0 h 1303"/>
                      <a:gd name="connsiteX0" fmla="*/ 0 w 2940"/>
                      <a:gd name="connsiteY0" fmla="*/ 0 h 1303"/>
                      <a:gd name="connsiteX1" fmla="*/ 1579 w 2940"/>
                      <a:gd name="connsiteY1" fmla="*/ 991 h 1303"/>
                      <a:gd name="connsiteX2" fmla="*/ 2940 w 2940"/>
                      <a:gd name="connsiteY2" fmla="*/ 991 h 1303"/>
                      <a:gd name="connsiteX3" fmla="*/ 2940 w 2940"/>
                      <a:gd name="connsiteY3" fmla="*/ 1303 h 1303"/>
                      <a:gd name="connsiteX4" fmla="*/ 1579 w 2940"/>
                      <a:gd name="connsiteY4" fmla="*/ 1303 h 1303"/>
                      <a:gd name="connsiteX5" fmla="*/ 0 w 2940"/>
                      <a:gd name="connsiteY5" fmla="*/ 0 h 1303"/>
                      <a:gd name="connsiteX0" fmla="*/ 0 w 2793"/>
                      <a:gd name="connsiteY0" fmla="*/ 0 h 1303"/>
                      <a:gd name="connsiteX1" fmla="*/ 1432 w 2793"/>
                      <a:gd name="connsiteY1" fmla="*/ 991 h 1303"/>
                      <a:gd name="connsiteX2" fmla="*/ 2793 w 2793"/>
                      <a:gd name="connsiteY2" fmla="*/ 991 h 1303"/>
                      <a:gd name="connsiteX3" fmla="*/ 2793 w 2793"/>
                      <a:gd name="connsiteY3" fmla="*/ 1303 h 1303"/>
                      <a:gd name="connsiteX4" fmla="*/ 1432 w 2793"/>
                      <a:gd name="connsiteY4" fmla="*/ 1303 h 1303"/>
                      <a:gd name="connsiteX5" fmla="*/ 0 w 2793"/>
                      <a:gd name="connsiteY5" fmla="*/ 0 h 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 h="1303">
                        <a:moveTo>
                          <a:pt x="0" y="0"/>
                        </a:moveTo>
                        <a:lnTo>
                          <a:pt x="1432" y="991"/>
                        </a:lnTo>
                        <a:lnTo>
                          <a:pt x="2793" y="991"/>
                        </a:lnTo>
                        <a:lnTo>
                          <a:pt x="2793" y="1303"/>
                        </a:lnTo>
                        <a:lnTo>
                          <a:pt x="1432" y="1303"/>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sp>
                <p:nvSpPr>
                  <p:cNvPr id="35" name="MH_Other_10"/>
                  <p:cNvSpPr>
                    <a:spLocks/>
                  </p:cNvSpPr>
                  <p:nvPr>
                    <p:custDataLst>
                      <p:tags r:id="rId21"/>
                    </p:custDataLst>
                  </p:nvPr>
                </p:nvSpPr>
                <p:spPr bwMode="auto">
                  <a:xfrm flipH="1">
                    <a:off x="1214414" y="5072478"/>
                    <a:ext cx="2714718" cy="1123932"/>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 name="connsiteX0" fmla="*/ 0 w 2891"/>
                      <a:gd name="connsiteY0" fmla="*/ 0 h 1198"/>
                      <a:gd name="connsiteX1" fmla="*/ 1530 w 2891"/>
                      <a:gd name="connsiteY1" fmla="*/ 886 h 1198"/>
                      <a:gd name="connsiteX2" fmla="*/ 2891 w 2891"/>
                      <a:gd name="connsiteY2" fmla="*/ 886 h 1198"/>
                      <a:gd name="connsiteX3" fmla="*/ 2891 w 2891"/>
                      <a:gd name="connsiteY3" fmla="*/ 1198 h 1198"/>
                      <a:gd name="connsiteX4" fmla="*/ 1530 w 2891"/>
                      <a:gd name="connsiteY4" fmla="*/ 1198 h 1198"/>
                      <a:gd name="connsiteX5" fmla="*/ 0 w 2891"/>
                      <a:gd name="connsiteY5" fmla="*/ 0 h 1198"/>
                      <a:gd name="connsiteX0" fmla="*/ 0 w 2815"/>
                      <a:gd name="connsiteY0" fmla="*/ 0 h 1303"/>
                      <a:gd name="connsiteX1" fmla="*/ 1454 w 2815"/>
                      <a:gd name="connsiteY1" fmla="*/ 991 h 1303"/>
                      <a:gd name="connsiteX2" fmla="*/ 2815 w 2815"/>
                      <a:gd name="connsiteY2" fmla="*/ 991 h 1303"/>
                      <a:gd name="connsiteX3" fmla="*/ 2815 w 2815"/>
                      <a:gd name="connsiteY3" fmla="*/ 1303 h 1303"/>
                      <a:gd name="connsiteX4" fmla="*/ 1454 w 2815"/>
                      <a:gd name="connsiteY4" fmla="*/ 1303 h 1303"/>
                      <a:gd name="connsiteX5" fmla="*/ 0 w 2815"/>
                      <a:gd name="connsiteY5" fmla="*/ 0 h 1303"/>
                      <a:gd name="connsiteX0" fmla="*/ 0 w 2793"/>
                      <a:gd name="connsiteY0" fmla="*/ 0 h 1094"/>
                      <a:gd name="connsiteX1" fmla="*/ 1432 w 2793"/>
                      <a:gd name="connsiteY1" fmla="*/ 782 h 1094"/>
                      <a:gd name="connsiteX2" fmla="*/ 2793 w 2793"/>
                      <a:gd name="connsiteY2" fmla="*/ 782 h 1094"/>
                      <a:gd name="connsiteX3" fmla="*/ 2793 w 2793"/>
                      <a:gd name="connsiteY3" fmla="*/ 1094 h 1094"/>
                      <a:gd name="connsiteX4" fmla="*/ 1432 w 2793"/>
                      <a:gd name="connsiteY4" fmla="*/ 1094 h 1094"/>
                      <a:gd name="connsiteX5" fmla="*/ 0 w 2793"/>
                      <a:gd name="connsiteY5" fmla="*/ 0 h 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 h="1094">
                        <a:moveTo>
                          <a:pt x="0" y="0"/>
                        </a:moveTo>
                        <a:lnTo>
                          <a:pt x="1432" y="782"/>
                        </a:lnTo>
                        <a:lnTo>
                          <a:pt x="2793" y="782"/>
                        </a:lnTo>
                        <a:lnTo>
                          <a:pt x="2793" y="1094"/>
                        </a:lnTo>
                        <a:lnTo>
                          <a:pt x="1432" y="1094"/>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sp>
                <p:nvSpPr>
                  <p:cNvPr id="43" name="MH_Other_8"/>
                  <p:cNvSpPr>
                    <a:spLocks/>
                  </p:cNvSpPr>
                  <p:nvPr>
                    <p:custDataLst>
                      <p:tags r:id="rId22"/>
                    </p:custDataLst>
                  </p:nvPr>
                </p:nvSpPr>
                <p:spPr bwMode="auto">
                  <a:xfrm rot="10800000" flipH="1" flipV="1">
                    <a:off x="1234253" y="4251499"/>
                    <a:ext cx="2694806" cy="360471"/>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 name="connsiteX0" fmla="*/ 2222 w 2222"/>
                      <a:gd name="connsiteY0" fmla="*/ 202 h 439"/>
                      <a:gd name="connsiteX1" fmla="*/ 1036 w 2222"/>
                      <a:gd name="connsiteY1" fmla="*/ 0 h 439"/>
                      <a:gd name="connsiteX2" fmla="*/ 0 w 2222"/>
                      <a:gd name="connsiteY2" fmla="*/ 0 h 439"/>
                      <a:gd name="connsiteX3" fmla="*/ 0 w 2222"/>
                      <a:gd name="connsiteY3" fmla="*/ 439 h 439"/>
                      <a:gd name="connsiteX4" fmla="*/ 1056 w 2222"/>
                      <a:gd name="connsiteY4" fmla="*/ 433 h 439"/>
                      <a:gd name="connsiteX5" fmla="*/ 2222 w 2222"/>
                      <a:gd name="connsiteY5" fmla="*/ 202 h 439"/>
                      <a:gd name="connsiteX0" fmla="*/ 2222 w 2222"/>
                      <a:gd name="connsiteY0" fmla="*/ 498 h 498"/>
                      <a:gd name="connsiteX1" fmla="*/ 1036 w 2222"/>
                      <a:gd name="connsiteY1" fmla="*/ 0 h 498"/>
                      <a:gd name="connsiteX2" fmla="*/ 0 w 2222"/>
                      <a:gd name="connsiteY2" fmla="*/ 0 h 498"/>
                      <a:gd name="connsiteX3" fmla="*/ 0 w 2222"/>
                      <a:gd name="connsiteY3" fmla="*/ 439 h 498"/>
                      <a:gd name="connsiteX4" fmla="*/ 1056 w 2222"/>
                      <a:gd name="connsiteY4" fmla="*/ 433 h 498"/>
                      <a:gd name="connsiteX5" fmla="*/ 2222 w 2222"/>
                      <a:gd name="connsiteY5" fmla="*/ 498 h 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 h="498">
                        <a:moveTo>
                          <a:pt x="2222" y="498"/>
                        </a:moveTo>
                        <a:lnTo>
                          <a:pt x="1036" y="0"/>
                        </a:lnTo>
                        <a:lnTo>
                          <a:pt x="0" y="0"/>
                        </a:lnTo>
                        <a:lnTo>
                          <a:pt x="0" y="439"/>
                        </a:lnTo>
                        <a:lnTo>
                          <a:pt x="1056" y="433"/>
                        </a:lnTo>
                        <a:lnTo>
                          <a:pt x="2222" y="498"/>
                        </a:lnTo>
                        <a:close/>
                      </a:path>
                    </a:pathLst>
                  </a:custGeom>
                  <a:solidFill>
                    <a:srgbClr val="D9D9D9"/>
                  </a:solidFill>
                  <a:ln w="3175" cmpd="sng">
                    <a:solidFill>
                      <a:schemeClr val="bg1"/>
                    </a:solidFill>
                    <a:miter lim="800000"/>
                    <a:headEnd/>
                    <a:tailEnd/>
                  </a:ln>
                </p:spPr>
                <p:txBody>
                  <a:bodyPr>
                    <a:normAutofit lnSpcReduction="10000"/>
                  </a:bodyPr>
                  <a:lstStyle/>
                  <a:p>
                    <a:pPr eaLnBrk="1" fontAlgn="auto" hangingPunct="1">
                      <a:spcBef>
                        <a:spcPts val="0"/>
                      </a:spcBef>
                      <a:spcAft>
                        <a:spcPts val="0"/>
                      </a:spcAft>
                      <a:defRPr/>
                    </a:pPr>
                    <a:endParaRPr lang="zh-CN" altLang="en-US" dirty="0">
                      <a:latin typeface="+mn-lt"/>
                      <a:ea typeface="+mn-ea"/>
                    </a:endParaRPr>
                  </a:p>
                </p:txBody>
              </p:sp>
              <p:sp>
                <p:nvSpPr>
                  <p:cNvPr id="45" name="MH_Other_10"/>
                  <p:cNvSpPr>
                    <a:spLocks/>
                  </p:cNvSpPr>
                  <p:nvPr>
                    <p:custDataLst>
                      <p:tags r:id="rId23"/>
                    </p:custDataLst>
                  </p:nvPr>
                </p:nvSpPr>
                <p:spPr bwMode="auto">
                  <a:xfrm flipH="1">
                    <a:off x="1234252" y="4825859"/>
                    <a:ext cx="2674867" cy="533200"/>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 name="connsiteX0" fmla="*/ 0 w 2899"/>
                      <a:gd name="connsiteY0" fmla="*/ 0 h 658"/>
                      <a:gd name="connsiteX1" fmla="*/ 1538 w 2899"/>
                      <a:gd name="connsiteY1" fmla="*/ 346 h 658"/>
                      <a:gd name="connsiteX2" fmla="*/ 2899 w 2899"/>
                      <a:gd name="connsiteY2" fmla="*/ 346 h 658"/>
                      <a:gd name="connsiteX3" fmla="*/ 2899 w 2899"/>
                      <a:gd name="connsiteY3" fmla="*/ 658 h 658"/>
                      <a:gd name="connsiteX4" fmla="*/ 1538 w 2899"/>
                      <a:gd name="connsiteY4" fmla="*/ 658 h 658"/>
                      <a:gd name="connsiteX5" fmla="*/ 0 w 2899"/>
                      <a:gd name="connsiteY5" fmla="*/ 0 h 658"/>
                      <a:gd name="connsiteX0" fmla="*/ 0 w 2752"/>
                      <a:gd name="connsiteY0" fmla="*/ 0 h 519"/>
                      <a:gd name="connsiteX1" fmla="*/ 1391 w 2752"/>
                      <a:gd name="connsiteY1" fmla="*/ 207 h 519"/>
                      <a:gd name="connsiteX2" fmla="*/ 2752 w 2752"/>
                      <a:gd name="connsiteY2" fmla="*/ 207 h 519"/>
                      <a:gd name="connsiteX3" fmla="*/ 2752 w 2752"/>
                      <a:gd name="connsiteY3" fmla="*/ 519 h 519"/>
                      <a:gd name="connsiteX4" fmla="*/ 1391 w 2752"/>
                      <a:gd name="connsiteY4" fmla="*/ 519 h 519"/>
                      <a:gd name="connsiteX5" fmla="*/ 0 w 2752"/>
                      <a:gd name="connsiteY5" fmla="*/ 0 h 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2" h="519">
                        <a:moveTo>
                          <a:pt x="0" y="0"/>
                        </a:moveTo>
                        <a:lnTo>
                          <a:pt x="1391" y="207"/>
                        </a:lnTo>
                        <a:lnTo>
                          <a:pt x="2752" y="207"/>
                        </a:lnTo>
                        <a:lnTo>
                          <a:pt x="2752" y="519"/>
                        </a:lnTo>
                        <a:lnTo>
                          <a:pt x="1391" y="519"/>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grpSp>
                <p:nvGrpSpPr>
                  <p:cNvPr id="3" name="组合 2"/>
                  <p:cNvGrpSpPr/>
                  <p:nvPr/>
                </p:nvGrpSpPr>
                <p:grpSpPr>
                  <a:xfrm>
                    <a:off x="1214414" y="4253346"/>
                    <a:ext cx="1343327" cy="2318926"/>
                    <a:chOff x="1214414" y="4253346"/>
                    <a:chExt cx="1343327" cy="2318926"/>
                  </a:xfrm>
                </p:grpSpPr>
                <p:sp>
                  <p:nvSpPr>
                    <p:cNvPr id="56" name="MH_SubTitle_8"/>
                    <p:cNvSpPr>
                      <a:spLocks noChangeArrowheads="1"/>
                    </p:cNvSpPr>
                    <p:nvPr>
                      <p:custDataLst>
                        <p:tags r:id="rId24"/>
                      </p:custDataLst>
                    </p:nvPr>
                  </p:nvSpPr>
                  <p:spPr bwMode="auto">
                    <a:xfrm flipH="1">
                      <a:off x="1234252" y="4253346"/>
                      <a:ext cx="1323489" cy="316841"/>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不动产</a:t>
                      </a:r>
                      <a:endParaRPr lang="zh-CN" altLang="en-US" sz="1600" dirty="0">
                        <a:solidFill>
                          <a:srgbClr val="FFFFFF"/>
                        </a:solidFill>
                        <a:latin typeface="+mj-ea"/>
                        <a:ea typeface="+mj-ea"/>
                      </a:endParaRPr>
                    </a:p>
                  </p:txBody>
                </p:sp>
                <p:sp>
                  <p:nvSpPr>
                    <p:cNvPr id="57" name="MH_SubTitle_9"/>
                    <p:cNvSpPr>
                      <a:spLocks noChangeArrowheads="1"/>
                    </p:cNvSpPr>
                    <p:nvPr>
                      <p:custDataLst>
                        <p:tags r:id="rId25"/>
                      </p:custDataLst>
                    </p:nvPr>
                  </p:nvSpPr>
                  <p:spPr bwMode="auto">
                    <a:xfrm flipH="1">
                      <a:off x="1234252" y="4639468"/>
                      <a:ext cx="1323489" cy="315918"/>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财政供养</a:t>
                      </a:r>
                      <a:endParaRPr lang="zh-CN" altLang="en-US" sz="1600" dirty="0">
                        <a:solidFill>
                          <a:srgbClr val="FFFFFF"/>
                        </a:solidFill>
                        <a:latin typeface="+mj-ea"/>
                        <a:ea typeface="+mj-ea"/>
                      </a:endParaRPr>
                    </a:p>
                  </p:txBody>
                </p:sp>
                <p:sp>
                  <p:nvSpPr>
                    <p:cNvPr id="58" name="MH_SubTitle_10"/>
                    <p:cNvSpPr>
                      <a:spLocks noChangeArrowheads="1"/>
                    </p:cNvSpPr>
                    <p:nvPr>
                      <p:custDataLst>
                        <p:tags r:id="rId26"/>
                      </p:custDataLst>
                    </p:nvPr>
                  </p:nvSpPr>
                  <p:spPr bwMode="auto">
                    <a:xfrm flipH="1">
                      <a:off x="1234252" y="5046835"/>
                      <a:ext cx="1323489" cy="315918"/>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大型农机具</a:t>
                      </a:r>
                      <a:endParaRPr lang="zh-CN" altLang="en-US" sz="1600" dirty="0">
                        <a:solidFill>
                          <a:srgbClr val="FFFFFF"/>
                        </a:solidFill>
                        <a:latin typeface="+mj-ea"/>
                        <a:ea typeface="+mj-ea"/>
                      </a:endParaRPr>
                    </a:p>
                  </p:txBody>
                </p:sp>
                <p:sp>
                  <p:nvSpPr>
                    <p:cNvPr id="59" name="MH_SubTitle_10"/>
                    <p:cNvSpPr>
                      <a:spLocks noChangeArrowheads="1"/>
                    </p:cNvSpPr>
                    <p:nvPr>
                      <p:custDataLst>
                        <p:tags r:id="rId27"/>
                      </p:custDataLst>
                    </p:nvPr>
                  </p:nvSpPr>
                  <p:spPr bwMode="auto">
                    <a:xfrm flipH="1">
                      <a:off x="1232516" y="5470537"/>
                      <a:ext cx="1323489" cy="315917"/>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工商</a:t>
                      </a:r>
                      <a:endParaRPr lang="zh-CN" altLang="en-US" sz="1600" dirty="0">
                        <a:solidFill>
                          <a:srgbClr val="FFFFFF"/>
                        </a:solidFill>
                        <a:latin typeface="+mj-ea"/>
                        <a:ea typeface="+mj-ea"/>
                      </a:endParaRPr>
                    </a:p>
                  </p:txBody>
                </p:sp>
                <p:sp>
                  <p:nvSpPr>
                    <p:cNvPr id="60" name="MH_SubTitle_10"/>
                    <p:cNvSpPr>
                      <a:spLocks noChangeArrowheads="1"/>
                    </p:cNvSpPr>
                    <p:nvPr>
                      <p:custDataLst>
                        <p:tags r:id="rId28"/>
                      </p:custDataLst>
                    </p:nvPr>
                  </p:nvSpPr>
                  <p:spPr bwMode="auto">
                    <a:xfrm flipH="1">
                      <a:off x="1214414" y="5857892"/>
                      <a:ext cx="1323489" cy="315917"/>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涉农补贴</a:t>
                      </a:r>
                      <a:endParaRPr lang="zh-CN" altLang="en-US" sz="1600" dirty="0">
                        <a:solidFill>
                          <a:srgbClr val="FFFFFF"/>
                        </a:solidFill>
                        <a:latin typeface="+mj-ea"/>
                        <a:ea typeface="+mj-ea"/>
                      </a:endParaRPr>
                    </a:p>
                  </p:txBody>
                </p:sp>
                <p:sp>
                  <p:nvSpPr>
                    <p:cNvPr id="61" name="MH_SubTitle_10"/>
                    <p:cNvSpPr>
                      <a:spLocks noChangeArrowheads="1"/>
                    </p:cNvSpPr>
                    <p:nvPr>
                      <p:custDataLst>
                        <p:tags r:id="rId29"/>
                      </p:custDataLst>
                    </p:nvPr>
                  </p:nvSpPr>
                  <p:spPr bwMode="auto">
                    <a:xfrm flipH="1">
                      <a:off x="1214414" y="6256355"/>
                      <a:ext cx="1323489" cy="315917"/>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fontScale="925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en-US" altLang="zh-CN" sz="1600" dirty="0" smtClean="0">
                          <a:solidFill>
                            <a:srgbClr val="FFFFFF"/>
                          </a:solidFill>
                          <a:latin typeface="+mj-ea"/>
                          <a:ea typeface="+mj-ea"/>
                        </a:rPr>
                        <a:t>……</a:t>
                      </a:r>
                      <a:endParaRPr lang="zh-CN" altLang="en-US" sz="1600" dirty="0">
                        <a:solidFill>
                          <a:srgbClr val="FFFFFF"/>
                        </a:solidFill>
                        <a:latin typeface="+mj-ea"/>
                        <a:ea typeface="+mj-ea"/>
                      </a:endParaRPr>
                    </a:p>
                  </p:txBody>
                </p:sp>
              </p:grpSp>
            </p:grpSp>
          </p:grpSp>
        </p:grpSp>
        <p:sp>
          <p:nvSpPr>
            <p:cNvPr id="68" name="KSO_Shape"/>
            <p:cNvSpPr/>
            <p:nvPr/>
          </p:nvSpPr>
          <p:spPr>
            <a:xfrm rot="21233687">
              <a:off x="5336011" y="4232557"/>
              <a:ext cx="1345992" cy="648473"/>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12" name="组合 11"/>
          <p:cNvGrpSpPr/>
          <p:nvPr/>
        </p:nvGrpSpPr>
        <p:grpSpPr>
          <a:xfrm>
            <a:off x="1214411" y="1017591"/>
            <a:ext cx="5535304" cy="3145229"/>
            <a:chOff x="1214411" y="1017591"/>
            <a:chExt cx="5535304" cy="3145229"/>
          </a:xfrm>
        </p:grpSpPr>
        <p:grpSp>
          <p:nvGrpSpPr>
            <p:cNvPr id="10" name="组合 9"/>
            <p:cNvGrpSpPr/>
            <p:nvPr/>
          </p:nvGrpSpPr>
          <p:grpSpPr>
            <a:xfrm>
              <a:off x="1214411" y="1017591"/>
              <a:ext cx="2839415" cy="3145229"/>
              <a:chOff x="1214411" y="1017591"/>
              <a:chExt cx="2839415" cy="3145229"/>
            </a:xfrm>
          </p:grpSpPr>
          <p:sp>
            <p:nvSpPr>
              <p:cNvPr id="40" name="MH_Other_10"/>
              <p:cNvSpPr>
                <a:spLocks/>
              </p:cNvSpPr>
              <p:nvPr>
                <p:custDataLst>
                  <p:tags r:id="rId2"/>
                </p:custDataLst>
              </p:nvPr>
            </p:nvSpPr>
            <p:spPr bwMode="auto">
              <a:xfrm flipH="1">
                <a:off x="1216147" y="1979201"/>
                <a:ext cx="2809971" cy="961609"/>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grpSp>
            <p:nvGrpSpPr>
              <p:cNvPr id="7" name="组合 6"/>
              <p:cNvGrpSpPr/>
              <p:nvPr/>
            </p:nvGrpSpPr>
            <p:grpSpPr>
              <a:xfrm>
                <a:off x="1214411" y="1017591"/>
                <a:ext cx="2839415" cy="3145229"/>
                <a:chOff x="1214411" y="1017591"/>
                <a:chExt cx="2839415" cy="3145229"/>
              </a:xfrm>
            </p:grpSpPr>
            <p:sp>
              <p:nvSpPr>
                <p:cNvPr id="37" name="MH_Other_7"/>
                <p:cNvSpPr>
                  <a:spLocks/>
                </p:cNvSpPr>
                <p:nvPr>
                  <p:custDataLst>
                    <p:tags r:id="rId3"/>
                  </p:custDataLst>
                </p:nvPr>
              </p:nvSpPr>
              <p:spPr bwMode="auto">
                <a:xfrm flipH="1">
                  <a:off x="1216147" y="1425882"/>
                  <a:ext cx="2837679" cy="553319"/>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sp>
              <p:nvSpPr>
                <p:cNvPr id="38" name="MH_Other_8"/>
                <p:cNvSpPr>
                  <a:spLocks/>
                </p:cNvSpPr>
                <p:nvPr>
                  <p:custDataLst>
                    <p:tags r:id="rId4"/>
                  </p:custDataLst>
                </p:nvPr>
              </p:nvSpPr>
              <p:spPr bwMode="auto">
                <a:xfrm rot="10800000" flipH="1" flipV="1">
                  <a:off x="1216147" y="1833251"/>
                  <a:ext cx="2837679" cy="317765"/>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headEnd/>
                  <a:tailEnd/>
                </a:ln>
              </p:spPr>
              <p:txBody>
                <a:bodyPr>
                  <a:normAutofit fontScale="92500" lnSpcReduction="20000"/>
                </a:bodyPr>
                <a:lstStyle/>
                <a:p>
                  <a:pPr eaLnBrk="1" fontAlgn="auto" hangingPunct="1">
                    <a:spcBef>
                      <a:spcPts val="0"/>
                    </a:spcBef>
                    <a:spcAft>
                      <a:spcPts val="0"/>
                    </a:spcAft>
                    <a:defRPr/>
                  </a:pPr>
                  <a:endParaRPr lang="zh-CN" altLang="en-US">
                    <a:latin typeface="+mn-lt"/>
                    <a:ea typeface="+mn-ea"/>
                  </a:endParaRPr>
                </a:p>
              </p:txBody>
            </p:sp>
            <p:sp>
              <p:nvSpPr>
                <p:cNvPr id="41" name="MH_Other_10"/>
                <p:cNvSpPr>
                  <a:spLocks/>
                </p:cNvSpPr>
                <p:nvPr>
                  <p:custDataLst>
                    <p:tags r:id="rId5"/>
                  </p:custDataLst>
                </p:nvPr>
              </p:nvSpPr>
              <p:spPr bwMode="auto">
                <a:xfrm flipH="1">
                  <a:off x="1216146" y="2029556"/>
                  <a:ext cx="2736101" cy="1338650"/>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 name="connsiteX0" fmla="*/ 0 w 2891"/>
                    <a:gd name="connsiteY0" fmla="*/ 0 h 1198"/>
                    <a:gd name="connsiteX1" fmla="*/ 1530 w 2891"/>
                    <a:gd name="connsiteY1" fmla="*/ 886 h 1198"/>
                    <a:gd name="connsiteX2" fmla="*/ 2891 w 2891"/>
                    <a:gd name="connsiteY2" fmla="*/ 886 h 1198"/>
                    <a:gd name="connsiteX3" fmla="*/ 2891 w 2891"/>
                    <a:gd name="connsiteY3" fmla="*/ 1198 h 1198"/>
                    <a:gd name="connsiteX4" fmla="*/ 1530 w 2891"/>
                    <a:gd name="connsiteY4" fmla="*/ 1198 h 1198"/>
                    <a:gd name="connsiteX5" fmla="*/ 0 w 2891"/>
                    <a:gd name="connsiteY5" fmla="*/ 0 h 1198"/>
                    <a:gd name="connsiteX0" fmla="*/ 0 w 2815"/>
                    <a:gd name="connsiteY0" fmla="*/ 0 h 1303"/>
                    <a:gd name="connsiteX1" fmla="*/ 1454 w 2815"/>
                    <a:gd name="connsiteY1" fmla="*/ 991 h 1303"/>
                    <a:gd name="connsiteX2" fmla="*/ 2815 w 2815"/>
                    <a:gd name="connsiteY2" fmla="*/ 991 h 1303"/>
                    <a:gd name="connsiteX3" fmla="*/ 2815 w 2815"/>
                    <a:gd name="connsiteY3" fmla="*/ 1303 h 1303"/>
                    <a:gd name="connsiteX4" fmla="*/ 1454 w 2815"/>
                    <a:gd name="connsiteY4" fmla="*/ 1303 h 1303"/>
                    <a:gd name="connsiteX5" fmla="*/ 0 w 2815"/>
                    <a:gd name="connsiteY5" fmla="*/ 0 h 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5" h="1303">
                      <a:moveTo>
                        <a:pt x="0" y="0"/>
                      </a:moveTo>
                      <a:lnTo>
                        <a:pt x="1454" y="991"/>
                      </a:lnTo>
                      <a:lnTo>
                        <a:pt x="2815" y="991"/>
                      </a:lnTo>
                      <a:lnTo>
                        <a:pt x="2815" y="1303"/>
                      </a:lnTo>
                      <a:lnTo>
                        <a:pt x="1454" y="1303"/>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grpSp>
              <p:nvGrpSpPr>
                <p:cNvPr id="5" name="组合 4"/>
                <p:cNvGrpSpPr/>
                <p:nvPr/>
              </p:nvGrpSpPr>
              <p:grpSpPr>
                <a:xfrm>
                  <a:off x="1214411" y="1017591"/>
                  <a:ext cx="2839415" cy="3145229"/>
                  <a:chOff x="1214411" y="1017591"/>
                  <a:chExt cx="2839415" cy="3145229"/>
                </a:xfrm>
              </p:grpSpPr>
              <p:sp>
                <p:nvSpPr>
                  <p:cNvPr id="36" name="MH_Other_6"/>
                  <p:cNvSpPr>
                    <a:spLocks/>
                  </p:cNvSpPr>
                  <p:nvPr>
                    <p:custDataLst>
                      <p:tags r:id="rId6"/>
                    </p:custDataLst>
                  </p:nvPr>
                </p:nvSpPr>
                <p:spPr bwMode="auto">
                  <a:xfrm flipH="1">
                    <a:off x="1216147" y="1017591"/>
                    <a:ext cx="2837679" cy="961610"/>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sp>
                <p:nvSpPr>
                  <p:cNvPr id="39" name="MH_Other_9"/>
                  <p:cNvSpPr>
                    <a:spLocks/>
                  </p:cNvSpPr>
                  <p:nvPr>
                    <p:custDataLst>
                      <p:tags r:id="rId7"/>
                    </p:custDataLst>
                  </p:nvPr>
                </p:nvSpPr>
                <p:spPr bwMode="auto">
                  <a:xfrm flipH="1">
                    <a:off x="1216147" y="1979201"/>
                    <a:ext cx="2837679" cy="553318"/>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sp>
                <p:nvSpPr>
                  <p:cNvPr id="42" name="MH_Other_6"/>
                  <p:cNvSpPr>
                    <a:spLocks/>
                  </p:cNvSpPr>
                  <p:nvPr>
                    <p:custDataLst>
                      <p:tags r:id="rId8"/>
                    </p:custDataLst>
                  </p:nvPr>
                </p:nvSpPr>
                <p:spPr bwMode="auto">
                  <a:xfrm flipH="1">
                    <a:off x="1234252" y="2111571"/>
                    <a:ext cx="2675387" cy="1644805"/>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 name="connsiteX0" fmla="*/ 0 w 2900"/>
                      <a:gd name="connsiteY0" fmla="*/ 1075 h 1075"/>
                      <a:gd name="connsiteX1" fmla="*/ 1539 w 2900"/>
                      <a:gd name="connsiteY1" fmla="*/ 0 h 1075"/>
                      <a:gd name="connsiteX2" fmla="*/ 2900 w 2900"/>
                      <a:gd name="connsiteY2" fmla="*/ 0 h 1075"/>
                      <a:gd name="connsiteX3" fmla="*/ 2900 w 2900"/>
                      <a:gd name="connsiteY3" fmla="*/ 312 h 1075"/>
                      <a:gd name="connsiteX4" fmla="*/ 1539 w 2900"/>
                      <a:gd name="connsiteY4" fmla="*/ 312 h 1075"/>
                      <a:gd name="connsiteX5" fmla="*/ 0 w 2900"/>
                      <a:gd name="connsiteY5" fmla="*/ 1075 h 1075"/>
                      <a:gd name="connsiteX0" fmla="*/ 0 w 2753"/>
                      <a:gd name="connsiteY0" fmla="*/ 0 h 1601"/>
                      <a:gd name="connsiteX1" fmla="*/ 1392 w 2753"/>
                      <a:gd name="connsiteY1" fmla="*/ 1289 h 1601"/>
                      <a:gd name="connsiteX2" fmla="*/ 2753 w 2753"/>
                      <a:gd name="connsiteY2" fmla="*/ 1289 h 1601"/>
                      <a:gd name="connsiteX3" fmla="*/ 2753 w 2753"/>
                      <a:gd name="connsiteY3" fmla="*/ 1601 h 1601"/>
                      <a:gd name="connsiteX4" fmla="*/ 1392 w 2753"/>
                      <a:gd name="connsiteY4" fmla="*/ 1601 h 1601"/>
                      <a:gd name="connsiteX5" fmla="*/ 0 w 2753"/>
                      <a:gd name="connsiteY5" fmla="*/ 0 h 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 h="1601">
                        <a:moveTo>
                          <a:pt x="0" y="0"/>
                        </a:moveTo>
                        <a:lnTo>
                          <a:pt x="1392" y="1289"/>
                        </a:lnTo>
                        <a:lnTo>
                          <a:pt x="2753" y="1289"/>
                        </a:lnTo>
                        <a:lnTo>
                          <a:pt x="2753" y="1601"/>
                        </a:lnTo>
                        <a:lnTo>
                          <a:pt x="1392" y="1601"/>
                        </a:lnTo>
                        <a:lnTo>
                          <a:pt x="0" y="0"/>
                        </a:lnTo>
                        <a:close/>
                      </a:path>
                    </a:pathLst>
                  </a:custGeom>
                  <a:solidFill>
                    <a:srgbClr val="D9D9D9"/>
                  </a:solidFill>
                  <a:ln w="3175" cmpd="sng">
                    <a:solidFill>
                      <a:schemeClr val="bg1"/>
                    </a:solidFill>
                    <a:miter lim="800000"/>
                    <a:headEnd/>
                    <a:tailEnd/>
                  </a:ln>
                </p:spPr>
                <p:txBody>
                  <a:bodyPr>
                    <a:normAutofit/>
                  </a:bodyPr>
                  <a:lstStyle/>
                  <a:p>
                    <a:pPr eaLnBrk="1" fontAlgn="auto" hangingPunct="1">
                      <a:spcBef>
                        <a:spcPts val="0"/>
                      </a:spcBef>
                      <a:spcAft>
                        <a:spcPts val="0"/>
                      </a:spcAft>
                      <a:defRPr/>
                    </a:pPr>
                    <a:endParaRPr lang="zh-CN" altLang="en-US">
                      <a:latin typeface="+mn-lt"/>
                      <a:ea typeface="+mn-ea"/>
                    </a:endParaRPr>
                  </a:p>
                </p:txBody>
              </p:sp>
              <p:grpSp>
                <p:nvGrpSpPr>
                  <p:cNvPr id="2" name="组合 1"/>
                  <p:cNvGrpSpPr/>
                  <p:nvPr/>
                </p:nvGrpSpPr>
                <p:grpSpPr>
                  <a:xfrm>
                    <a:off x="1214411" y="1020363"/>
                    <a:ext cx="1343330" cy="3142457"/>
                    <a:chOff x="1214411" y="1020363"/>
                    <a:chExt cx="1343330" cy="3142457"/>
                  </a:xfrm>
                </p:grpSpPr>
                <p:sp>
                  <p:nvSpPr>
                    <p:cNvPr id="48" name="MH_SubTitle_6"/>
                    <p:cNvSpPr>
                      <a:spLocks noChangeArrowheads="1"/>
                    </p:cNvSpPr>
                    <p:nvPr>
                      <p:custDataLst>
                        <p:tags r:id="rId9"/>
                      </p:custDataLst>
                    </p:nvPr>
                  </p:nvSpPr>
                  <p:spPr bwMode="auto">
                    <a:xfrm flipH="1">
                      <a:off x="1216147" y="1020363"/>
                      <a:ext cx="1323489" cy="316841"/>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死亡人员</a:t>
                      </a:r>
                      <a:endParaRPr lang="zh-CN" altLang="en-US" sz="1600" dirty="0">
                        <a:solidFill>
                          <a:srgbClr val="FFFFFF"/>
                        </a:solidFill>
                        <a:latin typeface="+mj-ea"/>
                        <a:ea typeface="+mj-ea"/>
                      </a:endParaRPr>
                    </a:p>
                  </p:txBody>
                </p:sp>
                <p:sp>
                  <p:nvSpPr>
                    <p:cNvPr id="49" name="MH_SubTitle_7"/>
                    <p:cNvSpPr>
                      <a:spLocks noChangeArrowheads="1"/>
                    </p:cNvSpPr>
                    <p:nvPr>
                      <p:custDataLst>
                        <p:tags r:id="rId10"/>
                      </p:custDataLst>
                    </p:nvPr>
                  </p:nvSpPr>
                  <p:spPr bwMode="auto">
                    <a:xfrm flipH="1">
                      <a:off x="1216147" y="1427730"/>
                      <a:ext cx="1323489" cy="316842"/>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不动产</a:t>
                      </a:r>
                      <a:endParaRPr lang="zh-CN" altLang="en-US" sz="1600" dirty="0">
                        <a:solidFill>
                          <a:srgbClr val="FFFFFF"/>
                        </a:solidFill>
                        <a:latin typeface="+mj-ea"/>
                        <a:ea typeface="+mj-ea"/>
                      </a:endParaRPr>
                    </a:p>
                  </p:txBody>
                </p:sp>
                <p:sp>
                  <p:nvSpPr>
                    <p:cNvPr id="50" name="MH_SubTitle_8"/>
                    <p:cNvSpPr>
                      <a:spLocks noChangeArrowheads="1"/>
                    </p:cNvSpPr>
                    <p:nvPr>
                      <p:custDataLst>
                        <p:tags r:id="rId11"/>
                      </p:custDataLst>
                    </p:nvPr>
                  </p:nvSpPr>
                  <p:spPr bwMode="auto">
                    <a:xfrm flipH="1">
                      <a:off x="1216147" y="1835098"/>
                      <a:ext cx="1323489" cy="316841"/>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公积金</a:t>
                      </a:r>
                      <a:endParaRPr lang="zh-CN" altLang="en-US" sz="1600" dirty="0">
                        <a:solidFill>
                          <a:srgbClr val="FFFFFF"/>
                        </a:solidFill>
                        <a:latin typeface="+mj-ea"/>
                        <a:ea typeface="+mj-ea"/>
                      </a:endParaRPr>
                    </a:p>
                  </p:txBody>
                </p:sp>
                <p:sp>
                  <p:nvSpPr>
                    <p:cNvPr id="51" name="MH_SubTitle_9"/>
                    <p:cNvSpPr>
                      <a:spLocks noChangeArrowheads="1"/>
                    </p:cNvSpPr>
                    <p:nvPr>
                      <p:custDataLst>
                        <p:tags r:id="rId12"/>
                      </p:custDataLst>
                    </p:nvPr>
                  </p:nvSpPr>
                  <p:spPr bwMode="auto">
                    <a:xfrm flipH="1">
                      <a:off x="1216147" y="2221220"/>
                      <a:ext cx="1323489" cy="315918"/>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社保</a:t>
                      </a:r>
                      <a:endParaRPr lang="zh-CN" altLang="en-US" sz="1600" dirty="0">
                        <a:solidFill>
                          <a:srgbClr val="FFFFFF"/>
                        </a:solidFill>
                        <a:latin typeface="+mj-ea"/>
                        <a:ea typeface="+mj-ea"/>
                      </a:endParaRPr>
                    </a:p>
                  </p:txBody>
                </p:sp>
                <p:sp>
                  <p:nvSpPr>
                    <p:cNvPr id="52" name="MH_SubTitle_10"/>
                    <p:cNvSpPr>
                      <a:spLocks noChangeArrowheads="1"/>
                    </p:cNvSpPr>
                    <p:nvPr>
                      <p:custDataLst>
                        <p:tags r:id="rId13"/>
                      </p:custDataLst>
                    </p:nvPr>
                  </p:nvSpPr>
                  <p:spPr bwMode="auto">
                    <a:xfrm flipH="1">
                      <a:off x="1216147" y="2628587"/>
                      <a:ext cx="1323489" cy="315918"/>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工商</a:t>
                      </a:r>
                      <a:endParaRPr lang="zh-CN" altLang="en-US" sz="1600" dirty="0">
                        <a:solidFill>
                          <a:srgbClr val="FFFFFF"/>
                        </a:solidFill>
                        <a:latin typeface="+mj-ea"/>
                        <a:ea typeface="+mj-ea"/>
                      </a:endParaRPr>
                    </a:p>
                  </p:txBody>
                </p:sp>
                <p:sp>
                  <p:nvSpPr>
                    <p:cNvPr id="53" name="MH_SubTitle_10"/>
                    <p:cNvSpPr>
                      <a:spLocks noChangeArrowheads="1"/>
                    </p:cNvSpPr>
                    <p:nvPr>
                      <p:custDataLst>
                        <p:tags r:id="rId14"/>
                      </p:custDataLst>
                    </p:nvPr>
                  </p:nvSpPr>
                  <p:spPr bwMode="auto">
                    <a:xfrm flipH="1">
                      <a:off x="1214411" y="3052288"/>
                      <a:ext cx="1323489" cy="315918"/>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财政供养</a:t>
                      </a:r>
                      <a:endParaRPr lang="zh-CN" altLang="en-US" sz="1600" dirty="0">
                        <a:solidFill>
                          <a:srgbClr val="FFFFFF"/>
                        </a:solidFill>
                        <a:latin typeface="+mj-ea"/>
                        <a:ea typeface="+mj-ea"/>
                      </a:endParaRPr>
                    </a:p>
                  </p:txBody>
                </p:sp>
                <p:sp>
                  <p:nvSpPr>
                    <p:cNvPr id="54" name="MH_SubTitle_6"/>
                    <p:cNvSpPr>
                      <a:spLocks noChangeArrowheads="1"/>
                    </p:cNvSpPr>
                    <p:nvPr>
                      <p:custDataLst>
                        <p:tags r:id="rId15"/>
                      </p:custDataLst>
                    </p:nvPr>
                  </p:nvSpPr>
                  <p:spPr bwMode="auto">
                    <a:xfrm flipH="1">
                      <a:off x="1234252" y="3438611"/>
                      <a:ext cx="1323489" cy="316841"/>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1600" dirty="0" smtClean="0">
                          <a:solidFill>
                            <a:srgbClr val="FFFFFF"/>
                          </a:solidFill>
                          <a:latin typeface="+mj-ea"/>
                          <a:ea typeface="+mj-ea"/>
                        </a:rPr>
                        <a:t>税务</a:t>
                      </a:r>
                      <a:endParaRPr lang="zh-CN" altLang="en-US" sz="1600" dirty="0">
                        <a:solidFill>
                          <a:srgbClr val="FFFFFF"/>
                        </a:solidFill>
                        <a:latin typeface="+mj-ea"/>
                        <a:ea typeface="+mj-ea"/>
                      </a:endParaRPr>
                    </a:p>
                  </p:txBody>
                </p:sp>
                <p:sp>
                  <p:nvSpPr>
                    <p:cNvPr id="55" name="MH_SubTitle_7"/>
                    <p:cNvSpPr>
                      <a:spLocks noChangeArrowheads="1"/>
                    </p:cNvSpPr>
                    <p:nvPr>
                      <p:custDataLst>
                        <p:tags r:id="rId16"/>
                      </p:custDataLst>
                    </p:nvPr>
                  </p:nvSpPr>
                  <p:spPr bwMode="auto">
                    <a:xfrm flipH="1">
                      <a:off x="1234252" y="3845978"/>
                      <a:ext cx="1323489" cy="316842"/>
                    </a:xfrm>
                    <a:prstGeom prst="rect">
                      <a:avLst/>
                    </a:prstGeom>
                    <a:solidFill>
                      <a:srgbClr val="E50012"/>
                    </a:solidFill>
                    <a:ln/>
                    <a:extLst/>
                  </p:spPr>
                  <p:style>
                    <a:lnRef idx="3">
                      <a:schemeClr val="lt1"/>
                    </a:lnRef>
                    <a:fillRef idx="1">
                      <a:schemeClr val="accent2"/>
                    </a:fillRef>
                    <a:effectRef idx="1">
                      <a:schemeClr val="accent2"/>
                    </a:effectRef>
                    <a:fontRef idx="minor">
                      <a:schemeClr val="lt1"/>
                    </a:fontRef>
                  </p:style>
                  <p:txBody>
                    <a:bodyPr anchor="ctr">
                      <a:normAutofit fontScale="925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en-US" altLang="zh-CN" sz="1600" dirty="0">
                          <a:solidFill>
                            <a:srgbClr val="FFFFFF"/>
                          </a:solidFill>
                          <a:latin typeface="+mj-ea"/>
                          <a:ea typeface="+mj-ea"/>
                        </a:rPr>
                        <a:t>……</a:t>
                      </a:r>
                      <a:endParaRPr lang="zh-CN" altLang="en-US" sz="1600" dirty="0">
                        <a:solidFill>
                          <a:srgbClr val="FFFFFF"/>
                        </a:solidFill>
                        <a:latin typeface="+mj-ea"/>
                        <a:ea typeface="+mj-ea"/>
                      </a:endParaRPr>
                    </a:p>
                  </p:txBody>
                </p:sp>
              </p:grpSp>
            </p:grpSp>
          </p:grpSp>
        </p:grpSp>
        <p:sp>
          <p:nvSpPr>
            <p:cNvPr id="66" name="KSO_Shape"/>
            <p:cNvSpPr/>
            <p:nvPr/>
          </p:nvSpPr>
          <p:spPr>
            <a:xfrm rot="273216" flipV="1">
              <a:off x="5229626" y="2273614"/>
              <a:ext cx="1520089" cy="810572"/>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0" name="MH_Other_6"/>
            <p:cNvSpPr/>
            <p:nvPr>
              <p:custDataLst>
                <p:tags r:id="rId1"/>
              </p:custDataLst>
            </p:nvPr>
          </p:nvSpPr>
          <p:spPr>
            <a:xfrm flipH="1">
              <a:off x="3980557" y="1714488"/>
              <a:ext cx="1305823" cy="642942"/>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200" dirty="0">
                  <a:solidFill>
                    <a:srgbClr val="FFFFFF"/>
                  </a:solidFill>
                  <a:latin typeface="+mj-ea"/>
                  <a:ea typeface="+mj-ea"/>
                </a:rPr>
                <a:t>市州</a:t>
              </a:r>
              <a:endParaRPr lang="zh-HK" altLang="en-US" sz="2200" dirty="0">
                <a:solidFill>
                  <a:srgbClr val="FFFFFF"/>
                </a:solidFill>
                <a:latin typeface="+mj-ea"/>
                <a:ea typeface="+mj-ea"/>
              </a:endParaRPr>
            </a:p>
          </p:txBody>
        </p:sp>
      </p:grpSp>
    </p:spTree>
    <p:extLst>
      <p:ext uri="{BB962C8B-B14F-4D97-AF65-F5344CB8AC3E}">
        <p14:creationId xmlns="" xmlns:p14="http://schemas.microsoft.com/office/powerpoint/2010/main" val="3641272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p:tgtEl>
                                          <p:spTgt spid="12"/>
                                        </p:tgtEl>
                                        <p:attrNameLst>
                                          <p:attrName>ppt_x</p:attrName>
                                        </p:attrNameLst>
                                      </p:cBhvr>
                                      <p:tavLst>
                                        <p:tav tm="0">
                                          <p:val>
                                            <p:strVal val="#ppt_x-#ppt_w*1.125000"/>
                                          </p:val>
                                        </p:tav>
                                        <p:tav tm="100000">
                                          <p:val>
                                            <p:strVal val="#ppt_x"/>
                                          </p:val>
                                        </p:tav>
                                      </p:tavLst>
                                    </p:anim>
                                    <p:animEffect transition="in" filter="wipe(right)">
                                      <p:cBhvr>
                                        <p:cTn id="11" dur="1000"/>
                                        <p:tgtEl>
                                          <p:spTgt spid="12"/>
                                        </p:tgtEl>
                                      </p:cBhvr>
                                    </p:animEffect>
                                  </p:childTnLst>
                                </p:cTn>
                              </p:par>
                            </p:childTnLst>
                          </p:cTn>
                        </p:par>
                        <p:par>
                          <p:cTn id="12" fill="hold">
                            <p:stCondLst>
                              <p:cond delay="3000"/>
                            </p:stCondLst>
                            <p:childTnLst>
                              <p:par>
                                <p:cTn id="13" presetID="12" presetClass="entr" presetSubtype="8"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p:tgtEl>
                                          <p:spTgt spid="13"/>
                                        </p:tgtEl>
                                        <p:attrNameLst>
                                          <p:attrName>ppt_x</p:attrName>
                                        </p:attrNameLst>
                                      </p:cBhvr>
                                      <p:tavLst>
                                        <p:tav tm="0">
                                          <p:val>
                                            <p:strVal val="#ppt_x-#ppt_w*1.125000"/>
                                          </p:val>
                                        </p:tav>
                                        <p:tav tm="100000">
                                          <p:val>
                                            <p:strVal val="#ppt_x"/>
                                          </p:val>
                                        </p:tav>
                                      </p:tavLst>
                                    </p:anim>
                                    <p:animEffect transition="in" filter="wipe(righ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defRPr/>
            </a:pPr>
            <a:r>
              <a:rPr lang="zh-CN" altLang="en-US" sz="2200" dirty="0" smtClean="0">
                <a:solidFill>
                  <a:schemeClr val="tx1"/>
                </a:solidFill>
              </a:rPr>
              <a:t>数据支撑</a:t>
            </a:r>
            <a:endParaRPr lang="zh-CN" altLang="en-US" sz="2200" dirty="0">
              <a:solidFill>
                <a:schemeClr val="tx1"/>
              </a:solidFill>
            </a:endParaRPr>
          </a:p>
        </p:txBody>
      </p:sp>
      <p:grpSp>
        <p:nvGrpSpPr>
          <p:cNvPr id="10" name="组合 9"/>
          <p:cNvGrpSpPr/>
          <p:nvPr/>
        </p:nvGrpSpPr>
        <p:grpSpPr>
          <a:xfrm>
            <a:off x="539552" y="3573016"/>
            <a:ext cx="7776864" cy="3010296"/>
            <a:chOff x="539552" y="4077072"/>
            <a:chExt cx="7776864" cy="3010296"/>
          </a:xfrm>
        </p:grpSpPr>
        <p:sp>
          <p:nvSpPr>
            <p:cNvPr id="18" name="五角星 17"/>
            <p:cNvSpPr/>
            <p:nvPr/>
          </p:nvSpPr>
          <p:spPr>
            <a:xfrm>
              <a:off x="539552" y="4149080"/>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8" name="圆角矩形 5">
              <a:extLst>
                <a:ext uri="{FF2B5EF4-FFF2-40B4-BE49-F238E27FC236}">
                  <a16:creationId xmlns="" xmlns:a16="http://schemas.microsoft.com/office/drawing/2014/main" id="{848FF56B-6732-408F-9BF9-F482BC3997B0}"/>
                </a:ext>
              </a:extLst>
            </p:cNvPr>
            <p:cNvSpPr/>
            <p:nvPr/>
          </p:nvSpPr>
          <p:spPr>
            <a:xfrm>
              <a:off x="1331640" y="4077072"/>
              <a:ext cx="6984776" cy="144016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en-US" sz="2000" b="1" dirty="0" smtClean="0">
                  <a:solidFill>
                    <a:schemeClr val="tx1"/>
                  </a:solidFill>
                  <a:latin typeface="+mn-ea"/>
                  <a:cs typeface="Times New Roman" panose="02020603050405020304" pitchFamily="18" charset="0"/>
                </a:rPr>
                <a:t>共享信息后，</a:t>
              </a:r>
              <a:r>
                <a:rPr lang="zh-CN" altLang="en-US" sz="2000" b="1" dirty="0" smtClean="0">
                  <a:solidFill>
                    <a:srgbClr val="FF0000"/>
                  </a:solidFill>
                  <a:latin typeface="+mn-ea"/>
                  <a:cs typeface="Times New Roman" panose="02020603050405020304" pitchFamily="18" charset="0"/>
                </a:rPr>
                <a:t>要与技术公司签署保密协议，</a:t>
              </a:r>
              <a:r>
                <a:rPr lang="zh-CN" altLang="en-US" sz="2000" b="1" dirty="0" smtClean="0">
                  <a:solidFill>
                    <a:schemeClr val="tx1"/>
                  </a:solidFill>
                  <a:latin typeface="+mn-ea"/>
                  <a:cs typeface="Times New Roman" panose="02020603050405020304" pitchFamily="18" charset="0"/>
                </a:rPr>
                <a:t>明确数据安全保密要求和责任，</a:t>
              </a:r>
              <a:r>
                <a:rPr lang="zh-CN" altLang="zh-CN" sz="2000" b="1" dirty="0" smtClean="0">
                  <a:solidFill>
                    <a:schemeClr val="tx1"/>
                  </a:solidFill>
                  <a:latin typeface="+mn-ea"/>
                  <a:cs typeface="Times New Roman" panose="02020603050405020304" pitchFamily="18" charset="0"/>
                </a:rPr>
                <a:t>最好是专人负责数据安全和管理 ，加强技防和物防，确保信息安全</a:t>
              </a:r>
              <a:r>
                <a:rPr lang="zh-CN" altLang="en-US" sz="2000" b="1" dirty="0" smtClean="0">
                  <a:solidFill>
                    <a:schemeClr val="tx1"/>
                  </a:solidFill>
                  <a:latin typeface="+mn-ea"/>
                  <a:cs typeface="Times New Roman" panose="02020603050405020304" pitchFamily="18" charset="0"/>
                </a:rPr>
                <a:t>。</a:t>
              </a:r>
              <a:endParaRPr lang="en-US" altLang="zh-CN" sz="2000" b="1" kern="0" dirty="0" smtClean="0">
                <a:solidFill>
                  <a:schemeClr val="tx1"/>
                </a:solidFill>
                <a:latin typeface="+mn-ea"/>
              </a:endParaRPr>
            </a:p>
          </p:txBody>
        </p:sp>
        <p:pic>
          <p:nvPicPr>
            <p:cNvPr id="9" name="Picture 2" descr="C:\Users\Administrator\Desktop\u=2622969563,3523168859&amp;fm=26&amp;gp=0.jpg"/>
            <p:cNvPicPr>
              <a:picLocks noChangeAspect="1" noChangeArrowheads="1"/>
            </p:cNvPicPr>
            <p:nvPr/>
          </p:nvPicPr>
          <p:blipFill>
            <a:blip r:embed="rId2" cstate="print"/>
            <a:srcRect/>
            <a:stretch>
              <a:fillRect/>
            </a:stretch>
          </p:blipFill>
          <p:spPr bwMode="auto">
            <a:xfrm>
              <a:off x="4932040" y="5065230"/>
              <a:ext cx="3384376" cy="2022138"/>
            </a:xfrm>
            <a:prstGeom prst="rect">
              <a:avLst/>
            </a:prstGeom>
            <a:noFill/>
          </p:spPr>
        </p:pic>
      </p:grpSp>
      <p:grpSp>
        <p:nvGrpSpPr>
          <p:cNvPr id="16" name="组合 15"/>
          <p:cNvGrpSpPr/>
          <p:nvPr/>
        </p:nvGrpSpPr>
        <p:grpSpPr>
          <a:xfrm>
            <a:off x="539552" y="836712"/>
            <a:ext cx="7776864" cy="1440160"/>
            <a:chOff x="539552" y="836712"/>
            <a:chExt cx="7776864" cy="1440160"/>
          </a:xfrm>
        </p:grpSpPr>
        <p:sp>
          <p:nvSpPr>
            <p:cNvPr id="12" name="五角星 11"/>
            <p:cNvSpPr/>
            <p:nvPr/>
          </p:nvSpPr>
          <p:spPr>
            <a:xfrm>
              <a:off x="539552" y="980728"/>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11" name="圆角矩形 5">
              <a:extLst>
                <a:ext uri="{FF2B5EF4-FFF2-40B4-BE49-F238E27FC236}">
                  <a16:creationId xmlns="" xmlns:a16="http://schemas.microsoft.com/office/drawing/2014/main" id="{848FF56B-6732-408F-9BF9-F482BC3997B0}"/>
                </a:ext>
              </a:extLst>
            </p:cNvPr>
            <p:cNvSpPr/>
            <p:nvPr/>
          </p:nvSpPr>
          <p:spPr>
            <a:xfrm>
              <a:off x="1331640" y="836712"/>
              <a:ext cx="6984776" cy="144016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zh-CN" sz="2000" b="1" dirty="0" smtClean="0">
                  <a:solidFill>
                    <a:schemeClr val="tx1"/>
                  </a:solidFill>
                  <a:latin typeface="+mn-ea"/>
                  <a:cs typeface="Times New Roman" panose="02020603050405020304" pitchFamily="18" charset="0"/>
                </a:rPr>
                <a:t>要畅通信息共享渠道，全面推动银行存款、社会保险、住房公积金、税务、不动产、财政供养、市场主体、死亡人口等信息共享，补齐数据短板</a:t>
              </a:r>
              <a:r>
                <a:rPr lang="zh-CN" altLang="en-US" sz="2000" b="1" dirty="0" smtClean="0">
                  <a:solidFill>
                    <a:schemeClr val="tx1"/>
                  </a:solidFill>
                  <a:latin typeface="+mn-ea"/>
                  <a:cs typeface="Times New Roman" panose="02020603050405020304" pitchFamily="18" charset="0"/>
                </a:rPr>
                <a:t>。</a:t>
              </a:r>
              <a:endParaRPr lang="en-US" altLang="zh-CN" sz="2000" b="1" dirty="0" smtClean="0">
                <a:solidFill>
                  <a:schemeClr val="tx1"/>
                </a:solidFill>
                <a:latin typeface="+mn-ea"/>
                <a:cs typeface="Times New Roman" panose="02020603050405020304" pitchFamily="18" charset="0"/>
              </a:endParaRPr>
            </a:p>
          </p:txBody>
        </p:sp>
      </p:grpSp>
      <p:grpSp>
        <p:nvGrpSpPr>
          <p:cNvPr id="17" name="组合 16"/>
          <p:cNvGrpSpPr/>
          <p:nvPr/>
        </p:nvGrpSpPr>
        <p:grpSpPr>
          <a:xfrm>
            <a:off x="539552" y="2420888"/>
            <a:ext cx="7776864" cy="1008112"/>
            <a:chOff x="539552" y="2420888"/>
            <a:chExt cx="7776864" cy="1008112"/>
          </a:xfrm>
        </p:grpSpPr>
        <p:sp>
          <p:nvSpPr>
            <p:cNvPr id="14" name="五角星 13"/>
            <p:cNvSpPr/>
            <p:nvPr/>
          </p:nvSpPr>
          <p:spPr>
            <a:xfrm>
              <a:off x="539552" y="2492896"/>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15" name="圆角矩形 5">
              <a:extLst>
                <a:ext uri="{FF2B5EF4-FFF2-40B4-BE49-F238E27FC236}">
                  <a16:creationId xmlns="" xmlns:a16="http://schemas.microsoft.com/office/drawing/2014/main" id="{848FF56B-6732-408F-9BF9-F482BC3997B0}"/>
                </a:ext>
              </a:extLst>
            </p:cNvPr>
            <p:cNvSpPr/>
            <p:nvPr/>
          </p:nvSpPr>
          <p:spPr>
            <a:xfrm>
              <a:off x="1331640" y="2420888"/>
              <a:ext cx="6984776" cy="100811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en-US" sz="2000" b="1" dirty="0" smtClean="0">
                  <a:solidFill>
                    <a:schemeClr val="tx1"/>
                  </a:solidFill>
                  <a:latin typeface="+mn-ea"/>
                  <a:cs typeface="Times New Roman" panose="02020603050405020304" pitchFamily="18" charset="0"/>
                </a:rPr>
                <a:t>要</a:t>
              </a:r>
              <a:r>
                <a:rPr lang="zh-CN" altLang="zh-CN" sz="2000" b="1" dirty="0" smtClean="0">
                  <a:solidFill>
                    <a:schemeClr val="tx1"/>
                  </a:solidFill>
                  <a:latin typeface="+mn-ea"/>
                  <a:cs typeface="Times New Roman" panose="02020603050405020304" pitchFamily="18" charset="0"/>
                </a:rPr>
                <a:t>通过优化交互方式、完善字段内容、加快更新频次、健全检错纠错等措施提高共享质效。</a:t>
              </a:r>
              <a:endParaRPr lang="en-US" altLang="zh-CN" sz="2000" b="1" dirty="0" smtClean="0">
                <a:solidFill>
                  <a:schemeClr val="tx1"/>
                </a:solidFill>
                <a:latin typeface="+mn-ea"/>
                <a:cs typeface="Times New Roman" panose="02020603050405020304" pitchFamily="18" charset="0"/>
              </a:endParaRPr>
            </a:p>
          </p:txBody>
        </p:sp>
      </p:grpSp>
    </p:spTree>
    <p:extLst>
      <p:ext uri="{BB962C8B-B14F-4D97-AF65-F5344CB8AC3E}">
        <p14:creationId xmlns="" xmlns:p14="http://schemas.microsoft.com/office/powerpoint/2010/main" val="32047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par>
                          <p:cTn id="8" fill="hold">
                            <p:stCondLst>
                              <p:cond delay="1500"/>
                            </p:stCondLst>
                            <p:childTnLst>
                              <p:par>
                                <p:cTn id="9" presetID="5" presetClass="entr" presetSubtype="10" fill="hold" nodeType="afterEffect">
                                  <p:stCondLst>
                                    <p:cond delay="500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par>
                          <p:cTn id="12" fill="hold">
                            <p:stCondLst>
                              <p:cond delay="7000"/>
                            </p:stCondLst>
                            <p:childTnLst>
                              <p:par>
                                <p:cTn id="13" presetID="5" presetClass="entr" presetSubtype="10" fill="hold"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76200"/>
            <a:ext cx="7008440" cy="585788"/>
          </a:xfrm>
        </p:spPr>
        <p:txBody>
          <a:bodyPr/>
          <a:lstStyle/>
          <a:p>
            <a:r>
              <a:rPr lang="zh-CN" altLang="en-US" sz="2200" dirty="0" smtClean="0">
                <a:solidFill>
                  <a:schemeClr val="tx1"/>
                </a:solidFill>
                <a:latin typeface="微软雅黑"/>
                <a:ea typeface="微软雅黑"/>
              </a:rPr>
              <a:t>核对流程</a:t>
            </a:r>
            <a:r>
              <a:rPr lang="en-US" altLang="zh-CN" sz="2200" dirty="0" smtClean="0">
                <a:solidFill>
                  <a:schemeClr val="tx1"/>
                </a:solidFill>
                <a:latin typeface="微软雅黑"/>
                <a:ea typeface="微软雅黑"/>
              </a:rPr>
              <a:t>——</a:t>
            </a:r>
            <a:r>
              <a:rPr lang="zh-CN" altLang="en-US" sz="2200" dirty="0" smtClean="0">
                <a:solidFill>
                  <a:schemeClr val="tx1"/>
                </a:solidFill>
                <a:latin typeface="微软雅黑"/>
                <a:ea typeface="微软雅黑"/>
              </a:rPr>
              <a:t>复核</a:t>
            </a:r>
            <a:endParaRPr lang="zh-CN" altLang="en-US" sz="2200" dirty="0">
              <a:solidFill>
                <a:schemeClr val="tx1"/>
              </a:solidFill>
            </a:endParaRPr>
          </a:p>
        </p:txBody>
      </p:sp>
      <p:pic>
        <p:nvPicPr>
          <p:cNvPr id="2050" name="Picture 2" descr="C:\Users\Administrator\Desktop\微信图片_20200818173338.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692696"/>
            <a:ext cx="7825740" cy="5989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8347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复核业务</a:t>
            </a:r>
            <a:endParaRPr lang="zh-CN" altLang="en-US" sz="2200" dirty="0">
              <a:solidFill>
                <a:schemeClr val="tx1"/>
              </a:solidFill>
            </a:endParaRPr>
          </a:p>
        </p:txBody>
      </p:sp>
      <p:grpSp>
        <p:nvGrpSpPr>
          <p:cNvPr id="4" name="组合 3"/>
          <p:cNvGrpSpPr/>
          <p:nvPr/>
        </p:nvGrpSpPr>
        <p:grpSpPr>
          <a:xfrm>
            <a:off x="539552" y="885925"/>
            <a:ext cx="7848872" cy="1318939"/>
            <a:chOff x="395536" y="2636912"/>
            <a:chExt cx="7848872" cy="1318939"/>
          </a:xfrm>
        </p:grpSpPr>
        <p:sp>
          <p:nvSpPr>
            <p:cNvPr id="5" name="标题 17"/>
            <p:cNvSpPr txBox="1">
              <a:spLocks/>
            </p:cNvSpPr>
            <p:nvPr/>
          </p:nvSpPr>
          <p:spPr bwMode="auto">
            <a:xfrm>
              <a:off x="971600" y="2636912"/>
              <a:ext cx="7272808" cy="1318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latin typeface="+mn-ea"/>
                  <a:ea typeface="+mn-ea"/>
                </a:rPr>
                <a:t>复核业务来源于社会救助系统（含移动端）的，市级核对系统要及时有效获取省级核对结果，确保省里核对结果和市级复核结果统一在市级核对系统出具的复核报告里全面、准确体现。</a:t>
              </a:r>
              <a:endParaRPr lang="en-US" altLang="zh-CN" sz="2000" b="1" kern="0" dirty="0" smtClean="0">
                <a:latin typeface="+mn-ea"/>
                <a:ea typeface="+mn-ea"/>
              </a:endParaRPr>
            </a:p>
          </p:txBody>
        </p:sp>
        <p:sp>
          <p:nvSpPr>
            <p:cNvPr id="6" name="五角星 5"/>
            <p:cNvSpPr/>
            <p:nvPr/>
          </p:nvSpPr>
          <p:spPr>
            <a:xfrm>
              <a:off x="395536" y="2731715"/>
              <a:ext cx="432048" cy="432048"/>
            </a:xfrm>
            <a:prstGeom prst="star5">
              <a:avLst/>
            </a:prstGeom>
            <a:solidFill>
              <a:srgbClr val="FF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59632" y="3212976"/>
            <a:ext cx="7056784" cy="2520280"/>
            <a:chOff x="1331640" y="3429000"/>
            <a:chExt cx="7056784" cy="2520280"/>
          </a:xfrm>
        </p:grpSpPr>
        <p:grpSp>
          <p:nvGrpSpPr>
            <p:cNvPr id="18" name="组合 17"/>
            <p:cNvGrpSpPr/>
            <p:nvPr/>
          </p:nvGrpSpPr>
          <p:grpSpPr>
            <a:xfrm>
              <a:off x="1331640" y="3645024"/>
              <a:ext cx="1702135" cy="2088232"/>
              <a:chOff x="1331640" y="3645024"/>
              <a:chExt cx="1702135" cy="2088232"/>
            </a:xfrm>
          </p:grpSpPr>
          <p:sp>
            <p:nvSpPr>
              <p:cNvPr id="15" name="燕尾形箭头 14"/>
              <p:cNvSpPr/>
              <p:nvPr/>
            </p:nvSpPr>
            <p:spPr>
              <a:xfrm>
                <a:off x="2339752" y="4437112"/>
                <a:ext cx="694023" cy="576064"/>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16" name="圆角矩形 5">
                <a:extLst>
                  <a:ext uri="{FF2B5EF4-FFF2-40B4-BE49-F238E27FC236}">
                    <a16:creationId xmlns="" xmlns:a16="http://schemas.microsoft.com/office/drawing/2014/main" id="{848FF56B-6732-408F-9BF9-F482BC3997B0}"/>
                  </a:ext>
                </a:extLst>
              </p:cNvPr>
              <p:cNvSpPr/>
              <p:nvPr/>
            </p:nvSpPr>
            <p:spPr>
              <a:xfrm>
                <a:off x="1331640" y="3645024"/>
                <a:ext cx="864096" cy="208823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省级</a:t>
                </a:r>
                <a:endParaRPr lang="en-US" altLang="zh-CN" sz="2000" b="1" dirty="0" smtClean="0">
                  <a:solidFill>
                    <a:schemeClr val="tx1"/>
                  </a:solidFill>
                </a:endParaRPr>
              </a:p>
              <a:p>
                <a:pPr>
                  <a:lnSpc>
                    <a:spcPct val="150000"/>
                  </a:lnSpc>
                </a:pPr>
                <a:r>
                  <a:rPr lang="zh-CN" altLang="en-US" sz="2000" b="1" dirty="0" smtClean="0">
                    <a:solidFill>
                      <a:schemeClr val="tx1"/>
                    </a:solidFill>
                  </a:rPr>
                  <a:t>数据</a:t>
                </a:r>
                <a:endParaRPr lang="en-US" altLang="zh-CN" sz="2000" b="1" dirty="0" smtClean="0">
                  <a:solidFill>
                    <a:schemeClr val="tx1"/>
                  </a:solidFill>
                </a:endParaRPr>
              </a:p>
              <a:p>
                <a:pPr>
                  <a:lnSpc>
                    <a:spcPct val="150000"/>
                  </a:lnSpc>
                </a:pPr>
                <a:r>
                  <a:rPr lang="zh-CN" altLang="en-US" sz="2000" b="1" dirty="0" smtClean="0">
                    <a:solidFill>
                      <a:schemeClr val="tx1"/>
                    </a:solidFill>
                  </a:rPr>
                  <a:t>使用</a:t>
                </a:r>
                <a:endParaRPr lang="en-US" altLang="zh-CN" sz="2000" b="1" dirty="0" smtClean="0">
                  <a:solidFill>
                    <a:schemeClr val="tx1"/>
                  </a:solidFill>
                </a:endParaRPr>
              </a:p>
            </p:txBody>
          </p:sp>
        </p:grpSp>
        <p:sp>
          <p:nvSpPr>
            <p:cNvPr id="17" name="圆角矩形 5">
              <a:extLst>
                <a:ext uri="{FF2B5EF4-FFF2-40B4-BE49-F238E27FC236}">
                  <a16:creationId xmlns="" xmlns:a16="http://schemas.microsoft.com/office/drawing/2014/main" id="{848FF56B-6732-408F-9BF9-F482BC3997B0}"/>
                </a:ext>
              </a:extLst>
            </p:cNvPr>
            <p:cNvSpPr/>
            <p:nvPr/>
          </p:nvSpPr>
          <p:spPr>
            <a:xfrm>
              <a:off x="3203848" y="3429000"/>
              <a:ext cx="5184576" cy="25202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000"/>
                </a:lnSpc>
              </a:pPr>
              <a:r>
                <a:rPr lang="zh-CN" altLang="en-US" sz="2000" b="1" dirty="0" smtClean="0">
                  <a:solidFill>
                    <a:schemeClr val="tx1"/>
                  </a:solidFill>
                </a:rPr>
                <a:t>原则上要求市级核对系统具备自动获取省级核对结果的功能，暂时没有这个功能的，市级核对干部一定要</a:t>
              </a:r>
              <a:r>
                <a:rPr lang="zh-CN" altLang="en-US" sz="2000" b="1" kern="0" dirty="0" smtClean="0">
                  <a:solidFill>
                    <a:schemeClr val="tx1"/>
                  </a:solidFill>
                  <a:latin typeface="+mn-ea"/>
                </a:rPr>
                <a:t>人工及时启动市级复核协查程序</a:t>
              </a:r>
              <a:r>
                <a:rPr lang="zh-CN" altLang="en-US" sz="2000" b="1" dirty="0" smtClean="0">
                  <a:solidFill>
                    <a:schemeClr val="tx1"/>
                  </a:solidFill>
                </a:rPr>
                <a:t>。后续及时完成功能建设。</a:t>
              </a:r>
              <a:endParaRPr lang="en-US" altLang="zh-CN" sz="2000" b="1"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200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ppt_x</p:attrName>
                                        </p:attrNameLst>
                                      </p:cBhvr>
                                      <p:tavLst>
                                        <p:tav tm="0">
                                          <p:val>
                                            <p:strVal val="#ppt_x-.2"/>
                                          </p:val>
                                        </p:tav>
                                        <p:tav tm="100000">
                                          <p:val>
                                            <p:strVal val="#ppt_x"/>
                                          </p:val>
                                        </p:tav>
                                      </p:tavLst>
                                    </p:anim>
                                    <p:anim calcmode="lin" valueType="num">
                                      <p:cBhvr>
                                        <p:cTn id="1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7010400" cy="585788"/>
          </a:xfrm>
        </p:spPr>
        <p:txBody>
          <a:bodyPr/>
          <a:lstStyle/>
          <a:p>
            <a:r>
              <a:rPr lang="zh-CN" altLang="en-US" sz="2200" dirty="0" smtClean="0">
                <a:solidFill>
                  <a:schemeClr val="tx1"/>
                </a:solidFill>
              </a:rPr>
              <a:t>复核业务</a:t>
            </a:r>
            <a:endParaRPr lang="zh-CN" altLang="en-US" sz="2200" dirty="0"/>
          </a:p>
        </p:txBody>
      </p:sp>
      <p:grpSp>
        <p:nvGrpSpPr>
          <p:cNvPr id="10" name="组合 9"/>
          <p:cNvGrpSpPr/>
          <p:nvPr/>
        </p:nvGrpSpPr>
        <p:grpSpPr>
          <a:xfrm>
            <a:off x="827584" y="4077072"/>
            <a:ext cx="7704856" cy="2448272"/>
            <a:chOff x="1089370" y="3861048"/>
            <a:chExt cx="7488832" cy="2448272"/>
          </a:xfrm>
        </p:grpSpPr>
        <p:grpSp>
          <p:nvGrpSpPr>
            <p:cNvPr id="11" name="组合 17"/>
            <p:cNvGrpSpPr/>
            <p:nvPr/>
          </p:nvGrpSpPr>
          <p:grpSpPr>
            <a:xfrm>
              <a:off x="1089370" y="4005064"/>
              <a:ext cx="1728381" cy="2016224"/>
              <a:chOff x="1089370" y="4005064"/>
              <a:chExt cx="1728381" cy="2016224"/>
            </a:xfrm>
          </p:grpSpPr>
          <p:sp>
            <p:nvSpPr>
              <p:cNvPr id="19" name="燕尾形箭头 18"/>
              <p:cNvSpPr/>
              <p:nvPr/>
            </p:nvSpPr>
            <p:spPr>
              <a:xfrm>
                <a:off x="2123728" y="4725144"/>
                <a:ext cx="694023" cy="576064"/>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20" name="圆角矩形 5">
                <a:extLst>
                  <a:ext uri="{FF2B5EF4-FFF2-40B4-BE49-F238E27FC236}">
                    <a16:creationId xmlns="" xmlns:a16="http://schemas.microsoft.com/office/drawing/2014/main" id="{848FF56B-6732-408F-9BF9-F482BC3997B0}"/>
                  </a:ext>
                </a:extLst>
              </p:cNvPr>
              <p:cNvSpPr/>
              <p:nvPr/>
            </p:nvSpPr>
            <p:spPr>
              <a:xfrm>
                <a:off x="1089370" y="4005064"/>
                <a:ext cx="864096" cy="201622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省级</a:t>
                </a:r>
                <a:endParaRPr lang="en-US" altLang="zh-CN" sz="2000" b="1" dirty="0" smtClean="0">
                  <a:solidFill>
                    <a:schemeClr val="tx1"/>
                  </a:solidFill>
                </a:endParaRPr>
              </a:p>
              <a:p>
                <a:pPr>
                  <a:lnSpc>
                    <a:spcPct val="150000"/>
                  </a:lnSpc>
                </a:pPr>
                <a:r>
                  <a:rPr lang="zh-CN" altLang="en-US" sz="2000" b="1" dirty="0" smtClean="0">
                    <a:solidFill>
                      <a:schemeClr val="tx1"/>
                    </a:solidFill>
                  </a:rPr>
                  <a:t>数据</a:t>
                </a:r>
                <a:endParaRPr lang="en-US" altLang="zh-CN" sz="2000" b="1" dirty="0" smtClean="0">
                  <a:solidFill>
                    <a:schemeClr val="tx1"/>
                  </a:solidFill>
                </a:endParaRPr>
              </a:p>
              <a:p>
                <a:pPr>
                  <a:lnSpc>
                    <a:spcPct val="150000"/>
                  </a:lnSpc>
                </a:pPr>
                <a:r>
                  <a:rPr lang="zh-CN" altLang="en-US" sz="2000" b="1" dirty="0" smtClean="0">
                    <a:solidFill>
                      <a:schemeClr val="tx1"/>
                    </a:solidFill>
                  </a:rPr>
                  <a:t>使用</a:t>
                </a:r>
                <a:endParaRPr lang="en-US" altLang="zh-CN" sz="2000" b="1" dirty="0" smtClean="0">
                  <a:solidFill>
                    <a:schemeClr val="tx1"/>
                  </a:solidFill>
                </a:endParaRPr>
              </a:p>
            </p:txBody>
          </p:sp>
        </p:grpSp>
        <p:sp>
          <p:nvSpPr>
            <p:cNvPr id="12" name="圆角矩形 5">
              <a:extLst>
                <a:ext uri="{FF2B5EF4-FFF2-40B4-BE49-F238E27FC236}">
                  <a16:creationId xmlns="" xmlns:a16="http://schemas.microsoft.com/office/drawing/2014/main" id="{848FF56B-6732-408F-9BF9-F482BC3997B0}"/>
                </a:ext>
              </a:extLst>
            </p:cNvPr>
            <p:cNvSpPr/>
            <p:nvPr/>
          </p:nvSpPr>
          <p:spPr>
            <a:xfrm>
              <a:off x="2979075" y="3861048"/>
              <a:ext cx="5599127" cy="24482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kern="0" dirty="0" smtClean="0">
                  <a:latin typeface="+mn-ea"/>
                </a:rPr>
                <a:t>随着数据归集的增加，中台下放的省级数据种类也会增加，市州要定期对照数据库里的数据种类，和市级出具核对报告的数据种类，</a:t>
              </a:r>
              <a:r>
                <a:rPr lang="zh-CN" altLang="en-US" sz="2000" b="1" kern="0" dirty="0" smtClean="0">
                  <a:solidFill>
                    <a:srgbClr val="FF0000"/>
                  </a:solidFill>
                  <a:latin typeface="+mn-ea"/>
                </a:rPr>
                <a:t>及时把新下放的数据纳入核对报告，</a:t>
              </a:r>
              <a:r>
                <a:rPr lang="zh-CN" altLang="en-US" sz="2000" b="1" kern="0" dirty="0" smtClean="0">
                  <a:latin typeface="+mn-ea"/>
                </a:rPr>
                <a:t>不要遗漏。</a:t>
              </a:r>
              <a:endParaRPr lang="en-US" altLang="zh-CN" sz="2000" b="1" dirty="0" smtClean="0">
                <a:solidFill>
                  <a:srgbClr val="FFFFFF"/>
                </a:solidFill>
              </a:endParaRPr>
            </a:p>
          </p:txBody>
        </p:sp>
      </p:grpSp>
      <p:graphicFrame>
        <p:nvGraphicFramePr>
          <p:cNvPr id="13" name="表格 12"/>
          <p:cNvGraphicFramePr>
            <a:graphicFrameLocks noGrp="1"/>
          </p:cNvGraphicFramePr>
          <p:nvPr/>
        </p:nvGraphicFramePr>
        <p:xfrm>
          <a:off x="899592" y="764704"/>
          <a:ext cx="7416824" cy="3101145"/>
        </p:xfrm>
        <a:graphic>
          <a:graphicData uri="http://schemas.openxmlformats.org/drawingml/2006/table">
            <a:tbl>
              <a:tblPr firstRow="1" bandRow="1">
                <a:tableStyleId>{5C22544A-7EE6-4342-B048-85BDC9FD1C3A}</a:tableStyleId>
              </a:tblPr>
              <a:tblGrid>
                <a:gridCol w="5074669"/>
                <a:gridCol w="2342155"/>
              </a:tblGrid>
              <a:tr h="458768">
                <a:tc>
                  <a:txBody>
                    <a:bodyPr/>
                    <a:lstStyle/>
                    <a:p>
                      <a:pPr algn="ctr"/>
                      <a:endParaRPr lang="zh-CN" altLang="en-US" sz="2800" dirty="0"/>
                    </a:p>
                  </a:txBody>
                  <a:tcPr/>
                </a:tc>
                <a:tc>
                  <a:txBody>
                    <a:bodyPr/>
                    <a:lstStyle/>
                    <a:p>
                      <a:pPr algn="ctr"/>
                      <a:endParaRPr lang="zh-CN" altLang="en-US" sz="2800" dirty="0"/>
                    </a:p>
                  </a:txBody>
                  <a:tcPr/>
                </a:tc>
              </a:tr>
              <a:tr h="516597">
                <a:tc>
                  <a:txBody>
                    <a:bodyPr/>
                    <a:lstStyle/>
                    <a:p>
                      <a:pPr algn="ctr"/>
                      <a:r>
                        <a:rPr lang="zh-CN" altLang="en-US" sz="2200" dirty="0" smtClean="0"/>
                        <a:t>车辆</a:t>
                      </a:r>
                      <a:endParaRPr lang="zh-CN" altLang="en-US" sz="2200" dirty="0"/>
                    </a:p>
                  </a:txBody>
                  <a:tcPr/>
                </a:tc>
                <a:tc>
                  <a:txBody>
                    <a:bodyPr/>
                    <a:lstStyle/>
                    <a:p>
                      <a:pPr algn="ctr"/>
                      <a:r>
                        <a:rPr lang="zh-CN" altLang="en-US" sz="2200" kern="1200" dirty="0" smtClean="0">
                          <a:solidFill>
                            <a:schemeClr val="dk1"/>
                          </a:solidFill>
                          <a:latin typeface="+mn-lt"/>
                          <a:ea typeface="+mn-ea"/>
                          <a:cs typeface="+mn-cs"/>
                        </a:rPr>
                        <a:t>户籍人口</a:t>
                      </a:r>
                    </a:p>
                  </a:txBody>
                  <a:tcPr/>
                </a:tc>
              </a:tr>
              <a:tr h="5165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200" dirty="0" smtClean="0"/>
                        <a:t>死亡（销户</a:t>
                      </a:r>
                      <a:r>
                        <a:rPr lang="en-US" altLang="zh-CN" sz="2200" dirty="0" smtClean="0"/>
                        <a:t>+</a:t>
                      </a:r>
                      <a:r>
                        <a:rPr lang="zh-CN" altLang="en-US" sz="2200" dirty="0" smtClean="0"/>
                        <a:t>卫健</a:t>
                      </a:r>
                      <a:r>
                        <a:rPr lang="en-US" altLang="zh-CN" sz="2200" dirty="0" smtClean="0"/>
                        <a:t>+</a:t>
                      </a:r>
                      <a:r>
                        <a:rPr lang="zh-CN" altLang="en-US" sz="2200" dirty="0" smtClean="0"/>
                        <a:t>火化</a:t>
                      </a:r>
                      <a:r>
                        <a:rPr lang="en-US" altLang="zh-CN" sz="2200" dirty="0" smtClean="0"/>
                        <a:t>+</a:t>
                      </a:r>
                      <a:r>
                        <a:rPr lang="zh-CN" altLang="en-US" sz="2200" dirty="0" smtClean="0"/>
                        <a:t>宣告死亡）</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200" dirty="0" smtClean="0"/>
                        <a:t>财政供养</a:t>
                      </a:r>
                      <a:endParaRPr lang="zh-CN" altLang="en-US" sz="2200" kern="1200" dirty="0" smtClean="0">
                        <a:solidFill>
                          <a:schemeClr val="dk1"/>
                        </a:solidFill>
                        <a:latin typeface="+mn-lt"/>
                        <a:ea typeface="+mn-ea"/>
                        <a:cs typeface="+mn-cs"/>
                      </a:endParaRPr>
                    </a:p>
                  </a:txBody>
                  <a:tcPr/>
                </a:tc>
              </a:tr>
              <a:tr h="5165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200" dirty="0" smtClean="0"/>
                        <a:t>纳税（国税</a:t>
                      </a:r>
                      <a:r>
                        <a:rPr lang="en-US" altLang="zh-CN" sz="2200" dirty="0" smtClean="0"/>
                        <a:t>+</a:t>
                      </a:r>
                      <a:r>
                        <a:rPr lang="zh-CN" altLang="en-US" sz="2200" dirty="0" smtClean="0"/>
                        <a:t>地税）</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200" dirty="0" smtClean="0"/>
                        <a:t>公积金</a:t>
                      </a:r>
                      <a:endParaRPr lang="zh-CN" altLang="en-US" sz="2200" kern="1200" dirty="0" smtClean="0">
                        <a:solidFill>
                          <a:schemeClr val="dk1"/>
                        </a:solidFill>
                        <a:latin typeface="+mn-lt"/>
                        <a:ea typeface="+mn-ea"/>
                        <a:cs typeface="+mn-cs"/>
                      </a:endParaRPr>
                    </a:p>
                  </a:txBody>
                  <a:tcPr/>
                </a:tc>
              </a:tr>
              <a:tr h="5165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200" dirty="0" smtClean="0"/>
                        <a:t>不动产</a:t>
                      </a:r>
                      <a:endParaRPr lang="zh-CN" altLang="en-US" sz="22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200" kern="1200" dirty="0" smtClean="0">
                          <a:solidFill>
                            <a:schemeClr val="dk1"/>
                          </a:solidFill>
                          <a:latin typeface="+mn-lt"/>
                          <a:ea typeface="+mn-ea"/>
                          <a:cs typeface="+mn-cs"/>
                        </a:rPr>
                        <a:t>养老保险</a:t>
                      </a:r>
                    </a:p>
                  </a:txBody>
                  <a:tcPr/>
                </a:tc>
              </a:tr>
              <a:tr h="5165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200" kern="1200" dirty="0" smtClean="0">
                          <a:solidFill>
                            <a:schemeClr val="dk1"/>
                          </a:solidFill>
                          <a:latin typeface="+mn-lt"/>
                          <a:ea typeface="+mn-ea"/>
                          <a:cs typeface="+mn-cs"/>
                        </a:rPr>
                        <a:t>市场主体登记</a:t>
                      </a:r>
                    </a:p>
                  </a:txBody>
                  <a:tcPr/>
                </a:tc>
                <a:tc>
                  <a:txBody>
                    <a:bodyPr/>
                    <a:lstStyle/>
                    <a:p>
                      <a:pPr algn="ctr"/>
                      <a:r>
                        <a:rPr lang="en-US" altLang="zh-CN" sz="2200" kern="1200" dirty="0" smtClean="0">
                          <a:solidFill>
                            <a:schemeClr val="dk1"/>
                          </a:solidFill>
                          <a:latin typeface="+mn-lt"/>
                          <a:ea typeface="+mn-ea"/>
                          <a:cs typeface="+mn-cs"/>
                        </a:rPr>
                        <a:t>…………</a:t>
                      </a:r>
                      <a:endParaRPr lang="zh-CN" altLang="en-US" sz="220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26619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7010400" cy="585788"/>
          </a:xfrm>
        </p:spPr>
        <p:txBody>
          <a:bodyPr/>
          <a:lstStyle/>
          <a:p>
            <a:r>
              <a:rPr lang="zh-CN" altLang="en-US" sz="2200" dirty="0" smtClean="0">
                <a:solidFill>
                  <a:schemeClr val="tx1"/>
                </a:solidFill>
              </a:rPr>
              <a:t>复核业务</a:t>
            </a:r>
            <a:endParaRPr lang="zh-CN" altLang="en-US" sz="2200" dirty="0"/>
          </a:p>
        </p:txBody>
      </p:sp>
      <p:grpSp>
        <p:nvGrpSpPr>
          <p:cNvPr id="4" name="组合 9"/>
          <p:cNvGrpSpPr/>
          <p:nvPr/>
        </p:nvGrpSpPr>
        <p:grpSpPr>
          <a:xfrm>
            <a:off x="755576" y="980728"/>
            <a:ext cx="7704856" cy="4032448"/>
            <a:chOff x="827584" y="2492896"/>
            <a:chExt cx="7704856" cy="4032448"/>
          </a:xfrm>
        </p:grpSpPr>
        <p:grpSp>
          <p:nvGrpSpPr>
            <p:cNvPr id="5" name="组合 17"/>
            <p:cNvGrpSpPr/>
            <p:nvPr/>
          </p:nvGrpSpPr>
          <p:grpSpPr>
            <a:xfrm>
              <a:off x="827584" y="3645024"/>
              <a:ext cx="2376264" cy="1800200"/>
              <a:chOff x="827584" y="3645024"/>
              <a:chExt cx="2376264" cy="1800200"/>
            </a:xfrm>
          </p:grpSpPr>
          <p:sp>
            <p:nvSpPr>
              <p:cNvPr id="19" name="燕尾形箭头 18"/>
              <p:cNvSpPr/>
              <p:nvPr/>
            </p:nvSpPr>
            <p:spPr>
              <a:xfrm>
                <a:off x="2339752" y="4293096"/>
                <a:ext cx="864096" cy="576064"/>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20" name="圆角矩形 5">
                <a:extLst>
                  <a:ext uri="{FF2B5EF4-FFF2-40B4-BE49-F238E27FC236}">
                    <a16:creationId xmlns="" xmlns:a16="http://schemas.microsoft.com/office/drawing/2014/main" id="{848FF56B-6732-408F-9BF9-F482BC3997B0}"/>
                  </a:ext>
                </a:extLst>
              </p:cNvPr>
              <p:cNvSpPr/>
              <p:nvPr/>
            </p:nvSpPr>
            <p:spPr>
              <a:xfrm>
                <a:off x="827584" y="3645024"/>
                <a:ext cx="1368152" cy="18002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省级数据使         用</a:t>
                </a:r>
                <a:endParaRPr lang="en-US" altLang="zh-CN" sz="2000" b="1" dirty="0" smtClean="0">
                  <a:solidFill>
                    <a:schemeClr val="tx1"/>
                  </a:solidFill>
                </a:endParaRPr>
              </a:p>
            </p:txBody>
          </p:sp>
        </p:grpSp>
        <p:sp>
          <p:nvSpPr>
            <p:cNvPr id="12" name="圆角矩形 5">
              <a:extLst>
                <a:ext uri="{FF2B5EF4-FFF2-40B4-BE49-F238E27FC236}">
                  <a16:creationId xmlns="" xmlns:a16="http://schemas.microsoft.com/office/drawing/2014/main" id="{848FF56B-6732-408F-9BF9-F482BC3997B0}"/>
                </a:ext>
              </a:extLst>
            </p:cNvPr>
            <p:cNvSpPr/>
            <p:nvPr/>
          </p:nvSpPr>
          <p:spPr>
            <a:xfrm>
              <a:off x="3347864" y="2492896"/>
              <a:ext cx="5184576" cy="40324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500"/>
                </a:lnSpc>
              </a:pPr>
              <a:r>
                <a:rPr lang="zh-CN" altLang="zh-CN" sz="2000" b="1" dirty="0" smtClean="0">
                  <a:solidFill>
                    <a:schemeClr val="tx1"/>
                  </a:solidFill>
                </a:rPr>
                <a:t>省里下放的姓名、身份证号码，要与救助系统发起的业务中的姓名、身份证号码做匹配校验，将匹配校验是否一致结果纳入核对报告，比如有很多同音不同字的字，有很多相似的字，要及时发现出来，确保财政资金顺利打卡发放。</a:t>
              </a:r>
            </a:p>
          </p:txBody>
        </p:sp>
      </p:grpSp>
      <p:pic>
        <p:nvPicPr>
          <p:cNvPr id="11" name="Picture 3">
            <a:extLst>
              <a:ext uri="{FF2B5EF4-FFF2-40B4-BE49-F238E27FC236}">
                <a16:creationId xmlns:a16="http://schemas.microsoft.com/office/drawing/2014/main" xmlns="" id="{30FDE8B4-3283-4BC0-9187-D99ADF9ED60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4581128"/>
            <a:ext cx="3173380" cy="216024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19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集中复核</a:t>
            </a:r>
            <a:endParaRPr lang="zh-CN" altLang="en-US" sz="2200" dirty="0"/>
          </a:p>
        </p:txBody>
      </p:sp>
      <p:grpSp>
        <p:nvGrpSpPr>
          <p:cNvPr id="4" name="组合 3"/>
          <p:cNvGrpSpPr/>
          <p:nvPr/>
        </p:nvGrpSpPr>
        <p:grpSpPr>
          <a:xfrm>
            <a:off x="611560" y="4149080"/>
            <a:ext cx="7704856" cy="1944216"/>
            <a:chOff x="539552" y="1916832"/>
            <a:chExt cx="7704856" cy="1944216"/>
          </a:xfrm>
        </p:grpSpPr>
        <p:sp>
          <p:nvSpPr>
            <p:cNvPr id="5" name="圆角矩形 5">
              <a:extLst>
                <a:ext uri="{FF2B5EF4-FFF2-40B4-BE49-F238E27FC236}">
                  <a16:creationId xmlns="" xmlns:a16="http://schemas.microsoft.com/office/drawing/2014/main" id="{848FF56B-6732-408F-9BF9-F482BC3997B0}"/>
                </a:ext>
              </a:extLst>
            </p:cNvPr>
            <p:cNvSpPr/>
            <p:nvPr/>
          </p:nvSpPr>
          <p:spPr>
            <a:xfrm>
              <a:off x="1403648" y="1916832"/>
              <a:ext cx="6840760" cy="19442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500"/>
                </a:lnSpc>
              </a:pPr>
              <a:r>
                <a:rPr lang="zh-CN" altLang="zh-CN" sz="2000" b="1" dirty="0" smtClean="0">
                  <a:solidFill>
                    <a:schemeClr val="tx1"/>
                  </a:solidFill>
                  <a:latin typeface="Times New Roman" panose="02020603050405020304" pitchFamily="18" charset="0"/>
                  <a:cs typeface="Times New Roman" panose="02020603050405020304" pitchFamily="18" charset="0"/>
                </a:rPr>
                <a:t>省级集中核对和市县省级复核互不冲突，同时并行，</a:t>
              </a:r>
              <a:r>
                <a:rPr lang="zh-CN" altLang="zh-CN" sz="2000" b="1" dirty="0" smtClean="0">
                  <a:solidFill>
                    <a:srgbClr val="FF0000"/>
                  </a:solidFill>
                  <a:latin typeface="Times New Roman" panose="02020603050405020304" pitchFamily="18" charset="0"/>
                  <a:cs typeface="Times New Roman" panose="02020603050405020304" pitchFamily="18" charset="0"/>
                </a:rPr>
                <a:t>不是说省级集中搞核对，市县就不能搞省级复核，市县还是要根据实际需要开展省级复核。</a:t>
              </a:r>
              <a:endParaRPr lang="en-US" altLang="zh-CN" sz="2000" b="1" kern="0" dirty="0" smtClean="0">
                <a:solidFill>
                  <a:srgbClr val="FF0000"/>
                </a:solidFill>
                <a:latin typeface="+mn-ea"/>
              </a:endParaRPr>
            </a:p>
          </p:txBody>
        </p:sp>
        <p:sp>
          <p:nvSpPr>
            <p:cNvPr id="6" name="五角星 5"/>
            <p:cNvSpPr/>
            <p:nvPr/>
          </p:nvSpPr>
          <p:spPr>
            <a:xfrm>
              <a:off x="539552" y="1988840"/>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187624" y="476672"/>
            <a:ext cx="6768752" cy="3493723"/>
            <a:chOff x="787552" y="764704"/>
            <a:chExt cx="6768752" cy="3493723"/>
          </a:xfrm>
        </p:grpSpPr>
        <p:sp>
          <p:nvSpPr>
            <p:cNvPr id="11" name="椭圆 10"/>
            <p:cNvSpPr/>
            <p:nvPr/>
          </p:nvSpPr>
          <p:spPr>
            <a:xfrm>
              <a:off x="2477478" y="764704"/>
              <a:ext cx="2076858" cy="1733527"/>
            </a:xfrm>
            <a:prstGeom prst="ellipse">
              <a:avLst/>
            </a:prstGeom>
            <a:scene3d>
              <a:camera prst="isometricTopUp"/>
              <a:lightRig rig="threePt" dir="t"/>
            </a:scene3d>
            <a:sp3d>
              <a:bevelT prst="convex"/>
            </a:sp3d>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sz="1600" dirty="0">
                <a:latin typeface="微软雅黑" panose="020B0503020204020204" pitchFamily="34" charset="-122"/>
                <a:ea typeface="微软雅黑" panose="020B0503020204020204" pitchFamily="34" charset="-122"/>
              </a:endParaRPr>
            </a:p>
          </p:txBody>
        </p:sp>
        <p:sp>
          <p:nvSpPr>
            <p:cNvPr id="12" name="椭圆 11"/>
            <p:cNvSpPr/>
            <p:nvPr/>
          </p:nvSpPr>
          <p:spPr>
            <a:xfrm>
              <a:off x="787552" y="2780928"/>
              <a:ext cx="1656184" cy="1152128"/>
            </a:xfrm>
            <a:prstGeom prst="ellipse">
              <a:avLst/>
            </a:prstGeom>
            <a:scene3d>
              <a:camera prst="isometricTopUp"/>
              <a:lightRig rig="threePt" dir="t"/>
            </a:scene3d>
            <a:sp3d>
              <a:bevelT prst="convex"/>
            </a:sp3d>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sz="1600" dirty="0">
                <a:latin typeface="微软雅黑" panose="020B0503020204020204" pitchFamily="34" charset="-122"/>
                <a:ea typeface="微软雅黑" panose="020B0503020204020204" pitchFamily="34" charset="-122"/>
              </a:endParaRPr>
            </a:p>
          </p:txBody>
        </p:sp>
        <p:sp>
          <p:nvSpPr>
            <p:cNvPr id="13" name="椭圆 12"/>
            <p:cNvSpPr/>
            <p:nvPr/>
          </p:nvSpPr>
          <p:spPr>
            <a:xfrm>
              <a:off x="3157739" y="2898277"/>
              <a:ext cx="1566663" cy="1360150"/>
            </a:xfrm>
            <a:prstGeom prst="ellipse">
              <a:avLst/>
            </a:prstGeom>
            <a:scene3d>
              <a:camera prst="isometricTopUp"/>
              <a:lightRig rig="threePt" dir="t"/>
            </a:scene3d>
            <a:sp3d>
              <a:bevelT prst="convex"/>
            </a:sp3d>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sz="1600" dirty="0">
                <a:latin typeface="微软雅黑" panose="020B0503020204020204" pitchFamily="34" charset="-122"/>
                <a:ea typeface="微软雅黑" panose="020B0503020204020204" pitchFamily="34" charset="-122"/>
              </a:endParaRPr>
            </a:p>
          </p:txBody>
        </p:sp>
        <p:sp>
          <p:nvSpPr>
            <p:cNvPr id="14" name="椭圆 13"/>
            <p:cNvSpPr/>
            <p:nvPr/>
          </p:nvSpPr>
          <p:spPr>
            <a:xfrm>
              <a:off x="5193726" y="2132856"/>
              <a:ext cx="2002538" cy="1216134"/>
            </a:xfrm>
            <a:prstGeom prst="ellipse">
              <a:avLst/>
            </a:prstGeom>
            <a:scene3d>
              <a:camera prst="isometricTopUp"/>
              <a:lightRig rig="threePt" dir="t"/>
            </a:scene3d>
            <a:sp3d>
              <a:bevelT prst="convex"/>
            </a:sp3d>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sz="1600" dirty="0">
                <a:latin typeface="微软雅黑" panose="020B0503020204020204" pitchFamily="34" charset="-122"/>
                <a:ea typeface="微软雅黑" panose="020B0503020204020204" pitchFamily="34" charset="-122"/>
              </a:endParaRPr>
            </a:p>
          </p:txBody>
        </p:sp>
        <p:cxnSp>
          <p:nvCxnSpPr>
            <p:cNvPr id="15" name="直线箭头连接符 73"/>
            <p:cNvCxnSpPr/>
            <p:nvPr/>
          </p:nvCxnSpPr>
          <p:spPr>
            <a:xfrm flipH="1">
              <a:off x="2195736" y="2071503"/>
              <a:ext cx="735247" cy="85344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直线箭头连接符 86"/>
            <p:cNvCxnSpPr/>
            <p:nvPr/>
          </p:nvCxnSpPr>
          <p:spPr>
            <a:xfrm>
              <a:off x="3497868" y="2151512"/>
              <a:ext cx="314020" cy="9174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直线箭头连接符 90"/>
            <p:cNvCxnSpPr/>
            <p:nvPr/>
          </p:nvCxnSpPr>
          <p:spPr>
            <a:xfrm>
              <a:off x="4315944" y="1844824"/>
              <a:ext cx="1440160" cy="4320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文本框 124"/>
            <p:cNvSpPr txBox="1"/>
            <p:nvPr/>
          </p:nvSpPr>
          <p:spPr>
            <a:xfrm>
              <a:off x="2905670" y="1460126"/>
              <a:ext cx="2026370" cy="369332"/>
            </a:xfrm>
            <a:prstGeom prst="rect">
              <a:avLst/>
            </a:prstGeom>
            <a:noFill/>
          </p:spPr>
          <p:txBody>
            <a:bodyPr wrap="square" rtlCol="0">
              <a:spAutoFit/>
            </a:bodyPr>
            <a:lstStyle/>
            <a:p>
              <a:r>
                <a:rPr kumimoji="1" lang="zh-CN" altLang="en-US" b="1" dirty="0" smtClean="0">
                  <a:latin typeface="微软雅黑" panose="020B0503020204020204" pitchFamily="34" charset="-122"/>
                  <a:ea typeface="微软雅黑" panose="020B0503020204020204" pitchFamily="34" charset="-122"/>
                  <a:cs typeface="黑体" panose="02010609060101010101" pitchFamily="49" charset="-122"/>
                </a:rPr>
                <a:t>集中复核</a:t>
              </a:r>
              <a:endParaRPr kumimoji="1" lang="zh-CN" altLang="en-US" b="1"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19" name="文本框 124"/>
            <p:cNvSpPr txBox="1"/>
            <p:nvPr/>
          </p:nvSpPr>
          <p:spPr>
            <a:xfrm>
              <a:off x="993430" y="3203684"/>
              <a:ext cx="2026370" cy="369332"/>
            </a:xfrm>
            <a:prstGeom prst="rect">
              <a:avLst/>
            </a:prstGeom>
            <a:noFill/>
          </p:spPr>
          <p:txBody>
            <a:bodyPr wrap="square" rtlCol="0">
              <a:spAutoFit/>
            </a:bodyPr>
            <a:lstStyle/>
            <a:p>
              <a:r>
                <a:rPr kumimoji="1" lang="zh-CN" altLang="en-US" b="1" dirty="0" smtClean="0">
                  <a:latin typeface="微软雅黑" panose="020B0503020204020204" pitchFamily="34" charset="-122"/>
                  <a:ea typeface="微软雅黑" panose="020B0503020204020204" pitchFamily="34" charset="-122"/>
                  <a:cs typeface="黑体" panose="02010609060101010101" pitchFamily="49" charset="-122"/>
                </a:rPr>
                <a:t>省级部门</a:t>
              </a:r>
              <a:endParaRPr kumimoji="1" lang="zh-CN" altLang="en-US" b="1"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20" name="文本框 124"/>
            <p:cNvSpPr txBox="1"/>
            <p:nvPr/>
          </p:nvSpPr>
          <p:spPr>
            <a:xfrm>
              <a:off x="3369694" y="3491716"/>
              <a:ext cx="2026370" cy="369332"/>
            </a:xfrm>
            <a:prstGeom prst="rect">
              <a:avLst/>
            </a:prstGeom>
            <a:noFill/>
          </p:spPr>
          <p:txBody>
            <a:bodyPr wrap="square" rtlCol="0">
              <a:spAutoFit/>
            </a:bodyPr>
            <a:lstStyle/>
            <a:p>
              <a:r>
                <a:rPr kumimoji="1" lang="zh-CN" altLang="en-US" b="1" dirty="0" smtClean="0">
                  <a:latin typeface="微软雅黑" panose="020B0503020204020204" pitchFamily="34" charset="-122"/>
                  <a:ea typeface="微软雅黑" panose="020B0503020204020204" pitchFamily="34" charset="-122"/>
                  <a:cs typeface="黑体" panose="02010609060101010101" pitchFamily="49" charset="-122"/>
                </a:rPr>
                <a:t>金融机构</a:t>
              </a:r>
              <a:endParaRPr kumimoji="1" lang="zh-CN" altLang="en-US" b="1"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21" name="文本框 124"/>
            <p:cNvSpPr txBox="1"/>
            <p:nvPr/>
          </p:nvSpPr>
          <p:spPr>
            <a:xfrm>
              <a:off x="5529934" y="2627620"/>
              <a:ext cx="2026370" cy="369332"/>
            </a:xfrm>
            <a:prstGeom prst="rect">
              <a:avLst/>
            </a:prstGeom>
            <a:noFill/>
          </p:spPr>
          <p:txBody>
            <a:bodyPr wrap="square" rtlCol="0">
              <a:spAutoFit/>
            </a:bodyPr>
            <a:lstStyle/>
            <a:p>
              <a:r>
                <a:rPr kumimoji="1" lang="zh-CN" altLang="en-US" b="1" dirty="0" smtClean="0">
                  <a:latin typeface="微软雅黑" panose="020B0503020204020204" pitchFamily="34" charset="-122"/>
                  <a:ea typeface="微软雅黑" panose="020B0503020204020204" pitchFamily="34" charset="-122"/>
                  <a:cs typeface="黑体" panose="02010609060101010101" pitchFamily="49" charset="-122"/>
                </a:rPr>
                <a:t>国家部委</a:t>
              </a:r>
              <a:endParaRPr kumimoji="1" lang="zh-CN" altLang="en-US" b="1" dirty="0">
                <a:latin typeface="微软雅黑" panose="020B0503020204020204" pitchFamily="34" charset="-122"/>
                <a:ea typeface="微软雅黑" panose="020B0503020204020204" pitchFamily="34" charset="-122"/>
                <a:cs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核对的政策体系</a:t>
            </a:r>
            <a:endParaRPr lang="zh-CN" altLang="en-US" sz="2200"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rot="1154132">
            <a:off x="5600860" y="816700"/>
            <a:ext cx="2681064" cy="3640244"/>
          </a:xfrm>
          <a:prstGeom prst="rect">
            <a:avLst/>
          </a:prstGeom>
          <a:noFill/>
          <a:ln w="9525">
            <a:noFill/>
            <a:miter lim="800000"/>
            <a:headEnd/>
            <a:tailEnd/>
          </a:ln>
        </p:spPr>
      </p:pic>
      <p:sp>
        <p:nvSpPr>
          <p:cNvPr id="6" name="标题 17"/>
          <p:cNvSpPr txBox="1">
            <a:spLocks/>
          </p:cNvSpPr>
          <p:nvPr/>
        </p:nvSpPr>
        <p:spPr bwMode="auto">
          <a:xfrm>
            <a:off x="611560" y="2780928"/>
            <a:ext cx="4320480"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3500"/>
              </a:lnSpc>
            </a:pPr>
            <a:r>
              <a:rPr lang="en-US" altLang="zh-CN" sz="2000" b="1" kern="0" dirty="0" smtClean="0">
                <a:solidFill>
                  <a:schemeClr val="tx1"/>
                </a:solidFill>
                <a:latin typeface="Times New Roman" pitchFamily="18" charset="0"/>
                <a:ea typeface="+mn-ea"/>
                <a:cs typeface="Times New Roman" pitchFamily="18" charset="0"/>
              </a:rPr>
              <a:t>2021</a:t>
            </a:r>
            <a:r>
              <a:rPr lang="zh-CN" altLang="en-US" sz="2000" b="1" kern="0" dirty="0" smtClean="0">
                <a:solidFill>
                  <a:schemeClr val="tx1"/>
                </a:solidFill>
                <a:latin typeface="Times New Roman" pitchFamily="18" charset="0"/>
                <a:ea typeface="+mn-ea"/>
                <a:cs typeface="Times New Roman" pitchFamily="18" charset="0"/>
              </a:rPr>
              <a:t>年</a:t>
            </a:r>
            <a:r>
              <a:rPr lang="en-US" altLang="zh-CN" sz="2000" b="1" kern="0" dirty="0" smtClean="0">
                <a:solidFill>
                  <a:schemeClr val="tx1"/>
                </a:solidFill>
                <a:latin typeface="Times New Roman" pitchFamily="18" charset="0"/>
                <a:ea typeface="+mn-ea"/>
                <a:cs typeface="Times New Roman" pitchFamily="18" charset="0"/>
              </a:rPr>
              <a:t>12</a:t>
            </a:r>
            <a:r>
              <a:rPr lang="zh-CN" altLang="en-US" sz="2000" b="1" kern="0" dirty="0" smtClean="0">
                <a:solidFill>
                  <a:schemeClr val="tx1"/>
                </a:solidFill>
                <a:latin typeface="Times New Roman" pitchFamily="18" charset="0"/>
                <a:ea typeface="+mn-ea"/>
                <a:cs typeface="Times New Roman" pitchFamily="18" charset="0"/>
              </a:rPr>
              <a:t>月，湖南省民政厅等</a:t>
            </a:r>
            <a:r>
              <a:rPr lang="en-US" altLang="zh-CN" sz="2000" b="1" kern="0" dirty="0" smtClean="0">
                <a:solidFill>
                  <a:schemeClr val="tx1"/>
                </a:solidFill>
                <a:latin typeface="Times New Roman" pitchFamily="18" charset="0"/>
                <a:ea typeface="+mn-ea"/>
                <a:cs typeface="Times New Roman" pitchFamily="18" charset="0"/>
              </a:rPr>
              <a:t>21</a:t>
            </a:r>
            <a:r>
              <a:rPr lang="zh-CN" altLang="en-US" sz="2000" b="1" kern="0" dirty="0" smtClean="0">
                <a:solidFill>
                  <a:schemeClr val="tx1"/>
                </a:solidFill>
                <a:latin typeface="Times New Roman" pitchFamily="18" charset="0"/>
                <a:ea typeface="+mn-ea"/>
                <a:cs typeface="Times New Roman" pitchFamily="18" charset="0"/>
              </a:rPr>
              <a:t>部委联合印发了</a:t>
            </a:r>
            <a:r>
              <a:rPr lang="en-US" altLang="zh-CN" sz="2000" b="1" kern="0" dirty="0" smtClean="0">
                <a:solidFill>
                  <a:schemeClr val="tx1"/>
                </a:solidFill>
                <a:latin typeface="Times New Roman" pitchFamily="18" charset="0"/>
                <a:ea typeface="+mn-ea"/>
                <a:cs typeface="Times New Roman" pitchFamily="18" charset="0"/>
              </a:rPr>
              <a:t>《</a:t>
            </a:r>
            <a:r>
              <a:rPr lang="zh-CN" altLang="en-US" sz="2000" b="1" kern="0" dirty="0" smtClean="0">
                <a:solidFill>
                  <a:schemeClr val="tx1"/>
                </a:solidFill>
                <a:latin typeface="Times New Roman" pitchFamily="18" charset="0"/>
                <a:ea typeface="+mn-ea"/>
                <a:cs typeface="Times New Roman" pitchFamily="18" charset="0"/>
              </a:rPr>
              <a:t>湖南省社会救助家庭经济状况核对办法</a:t>
            </a:r>
            <a:r>
              <a:rPr lang="en-US" altLang="zh-CN" sz="2000" b="1" kern="0" dirty="0" smtClean="0">
                <a:solidFill>
                  <a:schemeClr val="tx1"/>
                </a:solidFill>
                <a:latin typeface="Times New Roman" pitchFamily="18" charset="0"/>
                <a:ea typeface="+mn-ea"/>
                <a:cs typeface="Times New Roman" pitchFamily="18" charset="0"/>
              </a:rPr>
              <a:t>》</a:t>
            </a:r>
            <a:r>
              <a:rPr lang="zh-CN" altLang="en-US" sz="2000" b="1" kern="0" dirty="0" smtClean="0">
                <a:solidFill>
                  <a:schemeClr val="tx1"/>
                </a:solidFill>
                <a:latin typeface="Times New Roman" pitchFamily="18" charset="0"/>
                <a:ea typeface="+mn-ea"/>
                <a:cs typeface="Times New Roman" pitchFamily="18" charset="0"/>
              </a:rPr>
              <a:t>。</a:t>
            </a:r>
            <a:endParaRPr lang="en-US" altLang="zh-CN" sz="2000" b="1" kern="0" dirty="0" smtClean="0">
              <a:solidFill>
                <a:schemeClr val="tx1"/>
              </a:solidFill>
              <a:latin typeface="Times New Roman" pitchFamily="18" charset="0"/>
              <a:ea typeface="+mn-ea"/>
              <a:cs typeface="Times New Roman" pitchFamily="18" charset="0"/>
            </a:endParaRPr>
          </a:p>
        </p:txBody>
      </p:sp>
      <p:sp>
        <p:nvSpPr>
          <p:cNvPr id="7" name="标题 17"/>
          <p:cNvSpPr txBox="1">
            <a:spLocks/>
          </p:cNvSpPr>
          <p:nvPr/>
        </p:nvSpPr>
        <p:spPr bwMode="auto">
          <a:xfrm>
            <a:off x="611560" y="1052736"/>
            <a:ext cx="482453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3500"/>
              </a:lnSpc>
            </a:pPr>
            <a:r>
              <a:rPr lang="en-US" altLang="zh-CN" sz="2000" b="1" kern="0" dirty="0" smtClean="0">
                <a:solidFill>
                  <a:schemeClr val="tx1"/>
                </a:solidFill>
                <a:latin typeface="Times New Roman" pitchFamily="18" charset="0"/>
                <a:ea typeface="+mn-ea"/>
                <a:cs typeface="Times New Roman" pitchFamily="18" charset="0"/>
              </a:rPr>
              <a:t>2020</a:t>
            </a:r>
            <a:r>
              <a:rPr lang="zh-CN" altLang="en-US" sz="2000" b="1" kern="0" dirty="0" smtClean="0">
                <a:solidFill>
                  <a:schemeClr val="tx1"/>
                </a:solidFill>
                <a:latin typeface="Times New Roman" pitchFamily="18" charset="0"/>
                <a:ea typeface="+mn-ea"/>
                <a:cs typeface="Times New Roman" pitchFamily="18" charset="0"/>
              </a:rPr>
              <a:t>年</a:t>
            </a:r>
            <a:r>
              <a:rPr lang="en-US" altLang="zh-CN" sz="2000" b="1" kern="0" dirty="0" smtClean="0">
                <a:solidFill>
                  <a:schemeClr val="tx1"/>
                </a:solidFill>
                <a:latin typeface="Times New Roman" pitchFamily="18" charset="0"/>
                <a:ea typeface="+mn-ea"/>
                <a:cs typeface="Times New Roman" pitchFamily="18" charset="0"/>
              </a:rPr>
              <a:t>12</a:t>
            </a:r>
            <a:r>
              <a:rPr lang="zh-CN" altLang="zh-CN" sz="2000" b="1" kern="0" dirty="0" smtClean="0">
                <a:solidFill>
                  <a:schemeClr val="tx1"/>
                </a:solidFill>
                <a:latin typeface="Times New Roman" pitchFamily="18" charset="0"/>
                <a:ea typeface="+mn-ea"/>
                <a:cs typeface="Times New Roman" pitchFamily="18" charset="0"/>
              </a:rPr>
              <a:t>月</a:t>
            </a:r>
            <a:r>
              <a:rPr lang="en-US" altLang="zh-CN" sz="2000" b="1" kern="0" dirty="0" smtClean="0">
                <a:solidFill>
                  <a:schemeClr val="tx1"/>
                </a:solidFill>
                <a:latin typeface="Times New Roman" pitchFamily="18" charset="0"/>
                <a:ea typeface="+mn-ea"/>
                <a:cs typeface="Times New Roman" pitchFamily="18" charset="0"/>
              </a:rPr>
              <a:t>29</a:t>
            </a:r>
            <a:r>
              <a:rPr lang="zh-CN" altLang="zh-CN" sz="2000" b="1" kern="0" dirty="0" smtClean="0">
                <a:solidFill>
                  <a:schemeClr val="tx1"/>
                </a:solidFill>
                <a:latin typeface="Times New Roman" pitchFamily="18" charset="0"/>
                <a:ea typeface="+mn-ea"/>
                <a:cs typeface="Times New Roman" pitchFamily="18" charset="0"/>
              </a:rPr>
              <a:t>日</a:t>
            </a:r>
            <a:r>
              <a:rPr lang="zh-CN" altLang="en-US" sz="2000" b="1" kern="0" dirty="0" smtClean="0">
                <a:solidFill>
                  <a:schemeClr val="tx1"/>
                </a:solidFill>
                <a:latin typeface="Times New Roman" pitchFamily="18" charset="0"/>
                <a:ea typeface="+mn-ea"/>
                <a:cs typeface="Times New Roman" pitchFamily="18" charset="0"/>
              </a:rPr>
              <a:t>，</a:t>
            </a:r>
            <a:r>
              <a:rPr lang="zh-CN" altLang="zh-CN" sz="2000" b="1" kern="0" dirty="0" smtClean="0">
                <a:solidFill>
                  <a:schemeClr val="tx1"/>
                </a:solidFill>
                <a:latin typeface="Times New Roman" pitchFamily="18" charset="0"/>
                <a:ea typeface="+mn-ea"/>
                <a:cs typeface="Times New Roman" pitchFamily="18" charset="0"/>
              </a:rPr>
              <a:t>湖南省市场监管局正式发布</a:t>
            </a:r>
            <a:r>
              <a:rPr lang="zh-CN" altLang="en-US" sz="2000" b="1" kern="0" dirty="0" smtClean="0">
                <a:solidFill>
                  <a:schemeClr val="tx1"/>
                </a:solidFill>
                <a:latin typeface="Times New Roman" pitchFamily="18" charset="0"/>
                <a:ea typeface="+mn-ea"/>
                <a:cs typeface="Times New Roman" pitchFamily="18" charset="0"/>
              </a:rPr>
              <a:t>了</a:t>
            </a:r>
            <a:r>
              <a:rPr lang="zh-CN" altLang="zh-CN" sz="2000" b="1" kern="0" dirty="0" smtClean="0">
                <a:solidFill>
                  <a:schemeClr val="tx1"/>
                </a:solidFill>
                <a:latin typeface="Times New Roman" pitchFamily="18" charset="0"/>
                <a:ea typeface="+mn-ea"/>
                <a:cs typeface="Times New Roman" pitchFamily="18" charset="0"/>
              </a:rPr>
              <a:t>地方标准《居民家庭经济状况核对工作规范》</a:t>
            </a:r>
            <a:r>
              <a:rPr lang="zh-CN" altLang="en-US" sz="2000" b="1" kern="0" dirty="0" smtClean="0">
                <a:solidFill>
                  <a:schemeClr val="tx1"/>
                </a:solidFill>
                <a:latin typeface="Times New Roman" pitchFamily="18" charset="0"/>
                <a:ea typeface="+mn-ea"/>
                <a:cs typeface="Times New Roman" pitchFamily="18" charset="0"/>
              </a:rPr>
              <a:t>。</a:t>
            </a:r>
            <a:endParaRPr lang="en-US" altLang="zh-CN" sz="2000" b="1" kern="0" dirty="0" smtClean="0">
              <a:solidFill>
                <a:schemeClr val="tx1"/>
              </a:solidFill>
              <a:latin typeface="Times New Roman" pitchFamily="18" charset="0"/>
              <a:ea typeface="+mn-ea"/>
              <a:cs typeface="Times New Roman" pitchFamily="18" charset="0"/>
            </a:endParaRPr>
          </a:p>
        </p:txBody>
      </p:sp>
      <p:pic>
        <p:nvPicPr>
          <p:cNvPr id="118786" name="Picture 2" descr="C:\Users\Administrator\Desktop\微信图片_20220301085030.jpg"/>
          <p:cNvPicPr>
            <a:picLocks noChangeAspect="1" noChangeArrowheads="1"/>
          </p:cNvPicPr>
          <p:nvPr/>
        </p:nvPicPr>
        <p:blipFill>
          <a:blip r:embed="rId3" cstate="print"/>
          <a:srcRect/>
          <a:stretch>
            <a:fillRect/>
          </a:stretch>
        </p:blipFill>
        <p:spPr bwMode="auto">
          <a:xfrm rot="1158622">
            <a:off x="5654553" y="1840535"/>
            <a:ext cx="2752421" cy="3531538"/>
          </a:xfrm>
          <a:prstGeom prst="rect">
            <a:avLst/>
          </a:prstGeom>
          <a:noFill/>
        </p:spPr>
      </p:pic>
      <p:pic>
        <p:nvPicPr>
          <p:cNvPr id="25601" name="Picture 1" descr="E:\2023\意见001.jpg"/>
          <p:cNvPicPr>
            <a:picLocks noChangeAspect="1" noChangeArrowheads="1"/>
          </p:cNvPicPr>
          <p:nvPr/>
        </p:nvPicPr>
        <p:blipFill>
          <a:blip r:embed="rId4" cstate="print"/>
          <a:srcRect/>
          <a:stretch>
            <a:fillRect/>
          </a:stretch>
        </p:blipFill>
        <p:spPr bwMode="auto">
          <a:xfrm rot="1170853">
            <a:off x="5650087" y="2775595"/>
            <a:ext cx="2590478" cy="3562435"/>
          </a:xfrm>
          <a:prstGeom prst="rect">
            <a:avLst/>
          </a:prstGeom>
          <a:noFill/>
        </p:spPr>
      </p:pic>
      <p:sp>
        <p:nvSpPr>
          <p:cNvPr id="9" name="标题 17"/>
          <p:cNvSpPr txBox="1">
            <a:spLocks/>
          </p:cNvSpPr>
          <p:nvPr/>
        </p:nvSpPr>
        <p:spPr bwMode="auto">
          <a:xfrm>
            <a:off x="611560" y="4509120"/>
            <a:ext cx="3888432"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3500"/>
              </a:lnSpc>
            </a:pPr>
            <a:r>
              <a:rPr lang="en-US" altLang="zh-CN" sz="2000" b="1" kern="0" dirty="0" smtClean="0">
                <a:solidFill>
                  <a:schemeClr val="tx1"/>
                </a:solidFill>
                <a:latin typeface="Times New Roman" pitchFamily="18" charset="0"/>
                <a:ea typeface="+mn-ea"/>
                <a:cs typeface="Times New Roman" pitchFamily="18" charset="0"/>
              </a:rPr>
              <a:t>2023</a:t>
            </a:r>
            <a:r>
              <a:rPr lang="zh-CN" altLang="en-US" sz="2000" b="1" kern="0" dirty="0" smtClean="0">
                <a:solidFill>
                  <a:schemeClr val="tx1"/>
                </a:solidFill>
                <a:latin typeface="Times New Roman" pitchFamily="18" charset="0"/>
                <a:ea typeface="+mn-ea"/>
                <a:cs typeface="Times New Roman" pitchFamily="18" charset="0"/>
              </a:rPr>
              <a:t>年</a:t>
            </a:r>
            <a:r>
              <a:rPr lang="en-US" altLang="zh-CN" sz="2000" b="1" kern="0" dirty="0" smtClean="0">
                <a:solidFill>
                  <a:schemeClr val="tx1"/>
                </a:solidFill>
                <a:latin typeface="Times New Roman" pitchFamily="18" charset="0"/>
                <a:ea typeface="+mn-ea"/>
                <a:cs typeface="Times New Roman" pitchFamily="18" charset="0"/>
              </a:rPr>
              <a:t>2</a:t>
            </a:r>
            <a:r>
              <a:rPr lang="zh-CN" altLang="en-US" sz="2000" b="1" kern="0" dirty="0" smtClean="0">
                <a:solidFill>
                  <a:schemeClr val="tx1"/>
                </a:solidFill>
                <a:latin typeface="Times New Roman" pitchFamily="18" charset="0"/>
                <a:ea typeface="+mn-ea"/>
                <a:cs typeface="Times New Roman" pitchFamily="18" charset="0"/>
              </a:rPr>
              <a:t>月，湖南省民政厅印发了</a:t>
            </a:r>
            <a:r>
              <a:rPr lang="en-US" altLang="zh-CN" sz="2000" b="1" kern="0" dirty="0" smtClean="0">
                <a:solidFill>
                  <a:schemeClr val="tx1"/>
                </a:solidFill>
                <a:latin typeface="Times New Roman" pitchFamily="18" charset="0"/>
                <a:ea typeface="+mn-ea"/>
                <a:cs typeface="Times New Roman" pitchFamily="18" charset="0"/>
              </a:rPr>
              <a:t>《</a:t>
            </a:r>
            <a:r>
              <a:rPr lang="zh-CN" altLang="en-US" sz="2000" b="1" kern="0" dirty="0" smtClean="0">
                <a:solidFill>
                  <a:schemeClr val="tx1"/>
                </a:solidFill>
                <a:latin typeface="Times New Roman" pitchFamily="18" charset="0"/>
                <a:ea typeface="+mn-ea"/>
                <a:cs typeface="Times New Roman" pitchFamily="18" charset="0"/>
              </a:rPr>
              <a:t>关于进一步健全完善社会救助家庭经济状况核对机制的实施意见</a:t>
            </a:r>
            <a:r>
              <a:rPr lang="en-US" altLang="zh-CN" sz="2000" b="1" kern="0" dirty="0" smtClean="0">
                <a:solidFill>
                  <a:schemeClr val="tx1"/>
                </a:solidFill>
                <a:latin typeface="Times New Roman" pitchFamily="18" charset="0"/>
                <a:ea typeface="+mn-ea"/>
                <a:cs typeface="Times New Roman" pitchFamily="18" charset="0"/>
              </a:rPr>
              <a:t>》</a:t>
            </a:r>
            <a:r>
              <a:rPr lang="zh-CN" altLang="en-US" sz="2000" b="1" kern="0" dirty="0" smtClean="0">
                <a:solidFill>
                  <a:schemeClr val="tx1"/>
                </a:solidFill>
                <a:latin typeface="Times New Roman" pitchFamily="18" charset="0"/>
                <a:ea typeface="+mn-ea"/>
                <a:cs typeface="Times New Roman" pitchFamily="18" charset="0"/>
              </a:rPr>
              <a:t>。</a:t>
            </a:r>
            <a:endParaRPr lang="en-US" altLang="zh-CN" sz="2000" b="1" kern="0" dirty="0" smtClean="0">
              <a:solidFill>
                <a:schemeClr val="tx1"/>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1000"/>
                                  </p:stCondLst>
                                  <p:childTnLst>
                                    <p:set>
                                      <p:cBhvr>
                                        <p:cTn id="21" dur="1" fill="hold">
                                          <p:stCondLst>
                                            <p:cond delay="0"/>
                                          </p:stCondLst>
                                        </p:cTn>
                                        <p:tgtEl>
                                          <p:spTgt spid="118786"/>
                                        </p:tgtEl>
                                        <p:attrNameLst>
                                          <p:attrName>style.visibility</p:attrName>
                                        </p:attrNameLst>
                                      </p:cBhvr>
                                      <p:to>
                                        <p:strVal val="visible"/>
                                      </p:to>
                                    </p:set>
                                    <p:anim calcmode="lin" valueType="num">
                                      <p:cBhvr additive="base">
                                        <p:cTn id="22" dur="500" fill="hold"/>
                                        <p:tgtEl>
                                          <p:spTgt spid="118786"/>
                                        </p:tgtEl>
                                        <p:attrNameLst>
                                          <p:attrName>ppt_x</p:attrName>
                                        </p:attrNameLst>
                                      </p:cBhvr>
                                      <p:tavLst>
                                        <p:tav tm="0">
                                          <p:val>
                                            <p:strVal val="1+#ppt_w/2"/>
                                          </p:val>
                                        </p:tav>
                                        <p:tav tm="100000">
                                          <p:val>
                                            <p:strVal val="#ppt_x"/>
                                          </p:val>
                                        </p:tav>
                                      </p:tavLst>
                                    </p:anim>
                                    <p:anim calcmode="lin" valueType="num">
                                      <p:cBhvr additive="base">
                                        <p:cTn id="23" dur="500" fill="hold"/>
                                        <p:tgtEl>
                                          <p:spTgt spid="118786"/>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nodeType="afterEffect">
                                  <p:stCondLst>
                                    <p:cond delay="1000"/>
                                  </p:stCondLst>
                                  <p:childTnLst>
                                    <p:set>
                                      <p:cBhvr>
                                        <p:cTn id="31" dur="1" fill="hold">
                                          <p:stCondLst>
                                            <p:cond delay="0"/>
                                          </p:stCondLst>
                                        </p:cTn>
                                        <p:tgtEl>
                                          <p:spTgt spid="25601"/>
                                        </p:tgtEl>
                                        <p:attrNameLst>
                                          <p:attrName>style.visibility</p:attrName>
                                        </p:attrNameLst>
                                      </p:cBhvr>
                                      <p:to>
                                        <p:strVal val="visible"/>
                                      </p:to>
                                    </p:set>
                                    <p:anim calcmode="lin" valueType="num">
                                      <p:cBhvr additive="base">
                                        <p:cTn id="32" dur="500" fill="hold"/>
                                        <p:tgtEl>
                                          <p:spTgt spid="25601"/>
                                        </p:tgtEl>
                                        <p:attrNameLst>
                                          <p:attrName>ppt_x</p:attrName>
                                        </p:attrNameLst>
                                      </p:cBhvr>
                                      <p:tavLst>
                                        <p:tav tm="0">
                                          <p:val>
                                            <p:strVal val="1+#ppt_w/2"/>
                                          </p:val>
                                        </p:tav>
                                        <p:tav tm="100000">
                                          <p:val>
                                            <p:strVal val="#ppt_x"/>
                                          </p:val>
                                        </p:tav>
                                      </p:tavLst>
                                    </p:anim>
                                    <p:anim calcmode="lin" valueType="num">
                                      <p:cBhvr additive="base">
                                        <p:cTn id="33" dur="500" fill="hold"/>
                                        <p:tgtEl>
                                          <p:spTgt spid="25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复核业务</a:t>
            </a:r>
            <a:endParaRPr lang="zh-CN" altLang="en-US" sz="2200" dirty="0"/>
          </a:p>
        </p:txBody>
      </p:sp>
      <p:grpSp>
        <p:nvGrpSpPr>
          <p:cNvPr id="16" name="组合 15"/>
          <p:cNvGrpSpPr/>
          <p:nvPr/>
        </p:nvGrpSpPr>
        <p:grpSpPr>
          <a:xfrm>
            <a:off x="2267744" y="4365104"/>
            <a:ext cx="5040560" cy="2071702"/>
            <a:chOff x="1142976" y="1285860"/>
            <a:chExt cx="4286280" cy="2071702"/>
          </a:xfrm>
        </p:grpSpPr>
        <p:pic>
          <p:nvPicPr>
            <p:cNvPr id="6" name="Picture 9"/>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142976" y="1285860"/>
              <a:ext cx="742950" cy="1685925"/>
            </a:xfrm>
            <a:prstGeom prst="rect">
              <a:avLst/>
            </a:prstGeom>
            <a:noFill/>
            <a:ln w="9525">
              <a:noFill/>
              <a:miter lim="800000"/>
              <a:headEnd/>
              <a:tailEnd/>
            </a:ln>
            <a:effectLst/>
          </p:spPr>
        </p:pic>
        <p:pic>
          <p:nvPicPr>
            <p:cNvPr id="7" name="Picture 9"/>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071670" y="1285860"/>
              <a:ext cx="742950" cy="1685925"/>
            </a:xfrm>
            <a:prstGeom prst="rect">
              <a:avLst/>
            </a:prstGeom>
            <a:noFill/>
            <a:ln w="9525">
              <a:noFill/>
              <a:miter lim="800000"/>
              <a:headEnd/>
              <a:tailEnd/>
            </a:ln>
            <a:effectLst/>
          </p:spPr>
        </p:pic>
        <p:pic>
          <p:nvPicPr>
            <p:cNvPr id="8" name="Picture 9"/>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4686306" y="1285860"/>
              <a:ext cx="742950" cy="1685925"/>
            </a:xfrm>
            <a:prstGeom prst="rect">
              <a:avLst/>
            </a:prstGeom>
            <a:noFill/>
            <a:ln w="9525">
              <a:noFill/>
              <a:miter lim="800000"/>
              <a:headEnd/>
              <a:tailEnd/>
            </a:ln>
            <a:effectLst/>
          </p:spPr>
        </p:pic>
        <p:sp>
          <p:nvSpPr>
            <p:cNvPr id="9" name="椭圆 8"/>
            <p:cNvSpPr/>
            <p:nvPr/>
          </p:nvSpPr>
          <p:spPr>
            <a:xfrm>
              <a:off x="1357290" y="3071810"/>
              <a:ext cx="285752" cy="285752"/>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2285984" y="3071810"/>
              <a:ext cx="285752" cy="285752"/>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3143240" y="3071810"/>
              <a:ext cx="285752" cy="28575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4900620" y="3071810"/>
              <a:ext cx="285752" cy="285752"/>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4043364" y="3071810"/>
              <a:ext cx="285752" cy="28575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4" name="Picture 9"/>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2928926" y="1285860"/>
              <a:ext cx="742950" cy="1685925"/>
            </a:xfrm>
            <a:prstGeom prst="rect">
              <a:avLst/>
            </a:prstGeom>
            <a:noFill/>
            <a:ln w="9525">
              <a:noFill/>
              <a:miter lim="800000"/>
              <a:headEnd/>
              <a:tailEnd/>
            </a:ln>
            <a:effectLst/>
          </p:spPr>
        </p:pic>
        <p:pic>
          <p:nvPicPr>
            <p:cNvPr id="15" name="Picture 9"/>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3829050" y="1285860"/>
              <a:ext cx="742950" cy="1685925"/>
            </a:xfrm>
            <a:prstGeom prst="rect">
              <a:avLst/>
            </a:prstGeom>
            <a:noFill/>
            <a:ln w="9525">
              <a:noFill/>
              <a:miter lim="800000"/>
              <a:headEnd/>
              <a:tailEnd/>
            </a:ln>
            <a:effectLst/>
          </p:spPr>
        </p:pic>
      </p:grpSp>
      <p:grpSp>
        <p:nvGrpSpPr>
          <p:cNvPr id="23" name="组合 22"/>
          <p:cNvGrpSpPr/>
          <p:nvPr/>
        </p:nvGrpSpPr>
        <p:grpSpPr>
          <a:xfrm>
            <a:off x="539552" y="1916832"/>
            <a:ext cx="7704856" cy="1944216"/>
            <a:chOff x="539552" y="1916832"/>
            <a:chExt cx="7704856" cy="1944216"/>
          </a:xfrm>
        </p:grpSpPr>
        <p:sp>
          <p:nvSpPr>
            <p:cNvPr id="17" name="圆角矩形 5">
              <a:extLst>
                <a:ext uri="{FF2B5EF4-FFF2-40B4-BE49-F238E27FC236}">
                  <a16:creationId xmlns="" xmlns:a16="http://schemas.microsoft.com/office/drawing/2014/main" id="{848FF56B-6732-408F-9BF9-F482BC3997B0}"/>
                </a:ext>
              </a:extLst>
            </p:cNvPr>
            <p:cNvSpPr/>
            <p:nvPr/>
          </p:nvSpPr>
          <p:spPr>
            <a:xfrm>
              <a:off x="1403648" y="1916832"/>
              <a:ext cx="6840760" cy="19442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500"/>
                </a:lnSpc>
              </a:pPr>
              <a:r>
                <a:rPr lang="zh-CN" altLang="en-US" sz="2000" b="1" dirty="0" smtClean="0">
                  <a:solidFill>
                    <a:schemeClr val="tx1"/>
                  </a:solidFill>
                  <a:latin typeface="Times New Roman" panose="02020603050405020304" pitchFamily="18" charset="0"/>
                  <a:cs typeface="Times New Roman" panose="02020603050405020304" pitchFamily="18" charset="0"/>
                </a:rPr>
                <a:t>要合理安排，包括跨省业务、金融查询业务，</a:t>
              </a:r>
              <a:r>
                <a:rPr lang="zh-CN" altLang="en-US" sz="2000" b="1" dirty="0" smtClean="0">
                  <a:solidFill>
                    <a:srgbClr val="FF0000"/>
                  </a:solidFill>
                  <a:latin typeface="Times New Roman" panose="02020603050405020304" pitchFamily="18" charset="0"/>
                  <a:cs typeface="Times New Roman" panose="02020603050405020304" pitchFamily="18" charset="0"/>
                </a:rPr>
                <a:t>不要拖到年底，</a:t>
              </a:r>
              <a:r>
                <a:rPr lang="zh-CN" altLang="en-US" sz="2000" b="1" dirty="0" smtClean="0">
                  <a:solidFill>
                    <a:schemeClr val="tx1"/>
                  </a:solidFill>
                  <a:latin typeface="Times New Roman" panose="02020603050405020304" pitchFamily="18" charset="0"/>
                  <a:cs typeface="Times New Roman" panose="02020603050405020304" pitchFamily="18" charset="0"/>
                </a:rPr>
                <a:t>减少排队等待，切实帮助救助部门及时把不符合政策条件的对象清退出去。</a:t>
              </a:r>
              <a:endParaRPr lang="en-US" altLang="zh-CN" sz="2000" b="1" kern="0" dirty="0" smtClean="0">
                <a:solidFill>
                  <a:schemeClr val="tx1"/>
                </a:solidFill>
                <a:latin typeface="+mn-ea"/>
              </a:endParaRPr>
            </a:p>
          </p:txBody>
        </p:sp>
        <p:sp>
          <p:nvSpPr>
            <p:cNvPr id="18" name="五角星 17"/>
            <p:cNvSpPr/>
            <p:nvPr/>
          </p:nvSpPr>
          <p:spPr>
            <a:xfrm>
              <a:off x="539552" y="1988840"/>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39552" y="836712"/>
            <a:ext cx="8136904" cy="1318939"/>
            <a:chOff x="539552" y="836712"/>
            <a:chExt cx="8136904" cy="1318939"/>
          </a:xfrm>
        </p:grpSpPr>
        <p:sp>
          <p:nvSpPr>
            <p:cNvPr id="5" name="五角星 4"/>
            <p:cNvSpPr/>
            <p:nvPr/>
          </p:nvSpPr>
          <p:spPr>
            <a:xfrm>
              <a:off x="539552" y="908720"/>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21" name="标题 17"/>
            <p:cNvSpPr txBox="1">
              <a:spLocks/>
            </p:cNvSpPr>
            <p:nvPr/>
          </p:nvSpPr>
          <p:spPr bwMode="auto">
            <a:xfrm>
              <a:off x="1403648" y="836712"/>
              <a:ext cx="7272808" cy="1318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dk1"/>
                  </a:solidFill>
                  <a:latin typeface="+mn-ea"/>
                  <a:ea typeface="+mn-ea"/>
                  <a:cs typeface="+mn-cs"/>
                </a:rPr>
                <a:t>对来源于救助系统的年度复核业务，</a:t>
              </a:r>
              <a:r>
                <a:rPr lang="zh-CN" altLang="en-US" sz="2000" b="1" kern="0" dirty="0" smtClean="0">
                  <a:latin typeface="+mn-ea"/>
                  <a:ea typeface="+mn-ea"/>
                  <a:cs typeface="+mn-cs"/>
                </a:rPr>
                <a:t>原则上</a:t>
              </a:r>
              <a:r>
                <a:rPr lang="en-US" altLang="zh-CN" sz="2000" b="1" kern="0" dirty="0" smtClean="0">
                  <a:latin typeface="+mn-ea"/>
                  <a:ea typeface="+mn-ea"/>
                  <a:cs typeface="+mn-cs"/>
                </a:rPr>
                <a:t>1</a:t>
              </a:r>
              <a:r>
                <a:rPr lang="zh-CN" altLang="en-US" sz="2000" b="1" kern="0" dirty="0" smtClean="0">
                  <a:latin typeface="+mn-ea"/>
                  <a:ea typeface="+mn-ea"/>
                  <a:cs typeface="+mn-cs"/>
                </a:rPr>
                <a:t>年不超过</a:t>
              </a:r>
              <a:r>
                <a:rPr lang="en-US" altLang="zh-CN" sz="2000" b="1" kern="0" dirty="0" smtClean="0">
                  <a:latin typeface="+mn-ea"/>
                  <a:ea typeface="+mn-ea"/>
                  <a:cs typeface="+mn-cs"/>
                </a:rPr>
                <a:t>2</a:t>
              </a:r>
              <a:r>
                <a:rPr lang="zh-CN" altLang="en-US" sz="2000" b="1" kern="0" dirty="0" smtClean="0">
                  <a:latin typeface="+mn-ea"/>
                  <a:ea typeface="+mn-ea"/>
                  <a:cs typeface="+mn-cs"/>
                </a:rPr>
                <a:t>次。</a:t>
              </a:r>
              <a:endParaRPr lang="en-US" altLang="zh-CN" sz="2000" b="1" kern="0" dirty="0" smtClean="0">
                <a:latin typeface="+mn-ea"/>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par>
                          <p:cTn id="10" fill="hold">
                            <p:stCondLst>
                              <p:cond delay="1000"/>
                            </p:stCondLst>
                            <p:childTnLst>
                              <p:par>
                                <p:cTn id="11" presetID="29" presetClass="entr" presetSubtype="0" fill="hold" nodeType="afterEffect">
                                  <p:stCondLst>
                                    <p:cond delay="20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ppt_x</p:attrName>
                                        </p:attrNameLst>
                                      </p:cBhvr>
                                      <p:tavLst>
                                        <p:tav tm="0">
                                          <p:val>
                                            <p:strVal val="#ppt_x-.2"/>
                                          </p:val>
                                        </p:tav>
                                        <p:tav tm="100000">
                                          <p:val>
                                            <p:strVal val="#ppt_x"/>
                                          </p:val>
                                        </p:tav>
                                      </p:tavLst>
                                    </p:anim>
                                    <p:anim calcmode="lin" valueType="num">
                                      <p:cBhvr>
                                        <p:cTn id="1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3"/>
                                        </p:tgtEl>
                                      </p:cBhvr>
                                    </p:animEffect>
                                  </p:childTnLst>
                                </p:cTn>
                              </p:par>
                            </p:childTnLst>
                          </p:cTn>
                        </p:par>
                        <p:par>
                          <p:cTn id="16" fill="hold">
                            <p:stCondLst>
                              <p:cond delay="4000"/>
                            </p:stCondLst>
                            <p:childTnLst>
                              <p:par>
                                <p:cTn id="17" presetID="2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复核业务</a:t>
            </a:r>
            <a:endParaRPr lang="zh-CN" altLang="en-US" sz="2200" dirty="0"/>
          </a:p>
        </p:txBody>
      </p:sp>
      <p:sp>
        <p:nvSpPr>
          <p:cNvPr id="6" name="五角星 5"/>
          <p:cNvSpPr/>
          <p:nvPr/>
        </p:nvSpPr>
        <p:spPr>
          <a:xfrm>
            <a:off x="611560" y="908720"/>
            <a:ext cx="432048" cy="432048"/>
          </a:xfrm>
          <a:prstGeom prst="star5">
            <a:avLst/>
          </a:prstGeom>
          <a:solidFill>
            <a:srgbClr val="FF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611561" y="2708920"/>
            <a:ext cx="7632847" cy="2088232"/>
            <a:chOff x="611561" y="3212976"/>
            <a:chExt cx="7632847" cy="2088232"/>
          </a:xfrm>
        </p:grpSpPr>
        <p:sp>
          <p:nvSpPr>
            <p:cNvPr id="10" name="五角星 9"/>
            <p:cNvSpPr/>
            <p:nvPr/>
          </p:nvSpPr>
          <p:spPr>
            <a:xfrm>
              <a:off x="611561" y="3356992"/>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12" name="圆角矩形 5">
              <a:extLst>
                <a:ext uri="{FF2B5EF4-FFF2-40B4-BE49-F238E27FC236}">
                  <a16:creationId xmlns="" xmlns:a16="http://schemas.microsoft.com/office/drawing/2014/main" id="{848FF56B-6732-408F-9BF9-F482BC3997B0}"/>
                </a:ext>
              </a:extLst>
            </p:cNvPr>
            <p:cNvSpPr/>
            <p:nvPr/>
          </p:nvSpPr>
          <p:spPr>
            <a:xfrm>
              <a:off x="1403648" y="3212976"/>
              <a:ext cx="6840760" cy="208823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dirty="0" smtClean="0">
                  <a:solidFill>
                    <a:schemeClr val="tx1"/>
                  </a:solidFill>
                  <a:latin typeface="Times New Roman" panose="02020603050405020304" pitchFamily="18" charset="0"/>
                  <a:cs typeface="Times New Roman" panose="02020603050405020304" pitchFamily="18" charset="0"/>
                </a:rPr>
                <a:t>市级系统自己安排复核、专项核对发现的疑似问题线索，同样应移交救助部门，要同标准移交到位；应同样建立数据纠错登记备案机制。</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p:txBody>
        </p:sp>
      </p:grpSp>
      <p:sp>
        <p:nvSpPr>
          <p:cNvPr id="9" name="标题 17"/>
          <p:cNvSpPr txBox="1">
            <a:spLocks/>
          </p:cNvSpPr>
          <p:nvPr/>
        </p:nvSpPr>
        <p:spPr bwMode="auto">
          <a:xfrm>
            <a:off x="1403648" y="692696"/>
            <a:ext cx="6840760" cy="1318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只要市级信息核对承载没有问题，</a:t>
            </a:r>
            <a:r>
              <a:rPr lang="zh-CN" altLang="en-US" sz="2000" b="1" dirty="0" smtClean="0">
                <a:latin typeface="Times New Roman" panose="02020603050405020304" pitchFamily="18" charset="0"/>
                <a:ea typeface="+mn-ea"/>
                <a:cs typeface="Times New Roman" panose="02020603050405020304" pitchFamily="18" charset="0"/>
              </a:rPr>
              <a:t>运用市级核对系统开展市级复核就不应该设置限制门槛。应根据工作需要及时启动市级复核程序，</a:t>
            </a: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移交问题线索。</a:t>
            </a:r>
            <a:endParaRPr lang="en-US" altLang="zh-CN" sz="2000" b="1" dirty="0" smtClean="0">
              <a:solidFill>
                <a:schemeClr val="tx1"/>
              </a:solidFill>
              <a:latin typeface="Times New Roman" panose="02020603050405020304" pitchFamily="18" charset="0"/>
              <a:ea typeface="+mn-ea"/>
              <a:cs typeface="Times New Roman" panose="02020603050405020304" pitchFamily="18" charset="0"/>
            </a:endParaRPr>
          </a:p>
        </p:txBody>
      </p:sp>
      <p:pic>
        <p:nvPicPr>
          <p:cNvPr id="8" name="图片 7" descr="A000220150318T74PPIC.png"/>
          <p:cNvPicPr>
            <a:picLocks noChangeAspect="1"/>
          </p:cNvPicPr>
          <p:nvPr/>
        </p:nvPicPr>
        <p:blipFill>
          <a:blip r:embed="rId2" cstate="print"/>
          <a:stretch>
            <a:fillRect/>
          </a:stretch>
        </p:blipFill>
        <p:spPr>
          <a:xfrm>
            <a:off x="5726198" y="4507844"/>
            <a:ext cx="3166282" cy="2161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20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核对结果</a:t>
            </a:r>
            <a:endParaRPr lang="zh-CN" altLang="en-US" sz="2200" dirty="0"/>
          </a:p>
        </p:txBody>
      </p:sp>
      <p:grpSp>
        <p:nvGrpSpPr>
          <p:cNvPr id="12" name="组合 11"/>
          <p:cNvGrpSpPr/>
          <p:nvPr/>
        </p:nvGrpSpPr>
        <p:grpSpPr>
          <a:xfrm>
            <a:off x="539553" y="764704"/>
            <a:ext cx="7992886" cy="1318939"/>
            <a:chOff x="395536" y="2515691"/>
            <a:chExt cx="3926331" cy="1318939"/>
          </a:xfrm>
        </p:grpSpPr>
        <p:sp>
          <p:nvSpPr>
            <p:cNvPr id="13" name="标题 17"/>
            <p:cNvSpPr txBox="1">
              <a:spLocks/>
            </p:cNvSpPr>
            <p:nvPr/>
          </p:nvSpPr>
          <p:spPr bwMode="auto">
            <a:xfrm>
              <a:off x="749259" y="2515691"/>
              <a:ext cx="3572608" cy="1318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300"/>
                </a:lnSpc>
              </a:pP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核对报告不是救助审批唯一依据</a:t>
              </a: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a:t>
              </a:r>
              <a:r>
                <a:rPr lang="zh-CN" altLang="zh-CN" sz="2000" b="1" dirty="0" smtClean="0">
                  <a:latin typeface="Times New Roman" panose="02020603050405020304" pitchFamily="18" charset="0"/>
                  <a:ea typeface="+mn-ea"/>
                  <a:cs typeface="Times New Roman" panose="02020603050405020304" pitchFamily="18" charset="0"/>
                </a:rPr>
                <a:t>不是核对报告里检出了疑似问题线索就必须</a:t>
              </a:r>
              <a:r>
                <a:rPr lang="zh-CN" altLang="en-US" sz="2000" b="1" dirty="0" smtClean="0">
                  <a:latin typeface="Times New Roman" panose="02020603050405020304" pitchFamily="18" charset="0"/>
                  <a:ea typeface="+mn-ea"/>
                  <a:cs typeface="Times New Roman" panose="02020603050405020304" pitchFamily="18" charset="0"/>
                </a:rPr>
                <a:t>先</a:t>
              </a:r>
              <a:r>
                <a:rPr lang="zh-CN" altLang="zh-CN" sz="2000" b="1" dirty="0" smtClean="0">
                  <a:latin typeface="Times New Roman" panose="02020603050405020304" pitchFamily="18" charset="0"/>
                  <a:ea typeface="+mn-ea"/>
                  <a:cs typeface="Times New Roman" panose="02020603050405020304" pitchFamily="18" charset="0"/>
                </a:rPr>
                <a:t>停保</a:t>
              </a:r>
              <a:r>
                <a:rPr lang="zh-CN" altLang="en-US" sz="2000" b="1" dirty="0" smtClean="0">
                  <a:latin typeface="Times New Roman" panose="02020603050405020304" pitchFamily="18" charset="0"/>
                  <a:ea typeface="+mn-ea"/>
                  <a:cs typeface="Times New Roman" panose="02020603050405020304" pitchFamily="18" charset="0"/>
                </a:rPr>
                <a:t>。</a:t>
              </a: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省</a:t>
              </a:r>
              <a:r>
                <a:rPr lang="zh-CN" altLang="en-US" sz="2000" b="1" dirty="0" smtClean="0">
                  <a:solidFill>
                    <a:schemeClr val="tx1"/>
                  </a:solidFill>
                  <a:latin typeface="Times New Roman" panose="02020603050405020304" pitchFamily="18" charset="0"/>
                  <a:ea typeface="+mn-ea"/>
                  <a:cs typeface="Times New Roman" panose="02020603050405020304" pitchFamily="18" charset="0"/>
                </a:rPr>
                <a:t>里已经着手建立数据纠错机制，但绝大部分数据是准确的，而绝大部分的数据不准，是时间上的不准，是没有反映最新情况。</a:t>
              </a:r>
              <a:endParaRPr lang="en-US" altLang="zh-CN" sz="2000" b="1" dirty="0" smtClean="0">
                <a:solidFill>
                  <a:schemeClr val="tx1"/>
                </a:solidFill>
                <a:latin typeface="Times New Roman" panose="02020603050405020304" pitchFamily="18" charset="0"/>
                <a:ea typeface="+mn-ea"/>
                <a:cs typeface="Times New Roman" panose="02020603050405020304" pitchFamily="18" charset="0"/>
              </a:endParaRPr>
            </a:p>
          </p:txBody>
        </p:sp>
        <p:sp>
          <p:nvSpPr>
            <p:cNvPr id="14" name="五角星 13"/>
            <p:cNvSpPr/>
            <p:nvPr/>
          </p:nvSpPr>
          <p:spPr>
            <a:xfrm>
              <a:off x="395536" y="2659707"/>
              <a:ext cx="247606"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755576" y="3212976"/>
            <a:ext cx="7992888" cy="3312368"/>
            <a:chOff x="827584" y="2852936"/>
            <a:chExt cx="7992888" cy="3312368"/>
          </a:xfrm>
        </p:grpSpPr>
        <p:sp>
          <p:nvSpPr>
            <p:cNvPr id="17" name="燕尾形箭头 16"/>
            <p:cNvSpPr/>
            <p:nvPr/>
          </p:nvSpPr>
          <p:spPr>
            <a:xfrm>
              <a:off x="2581833" y="4221088"/>
              <a:ext cx="694023" cy="576064"/>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10" name="圆角矩形 5">
              <a:extLst>
                <a:ext uri="{FF2B5EF4-FFF2-40B4-BE49-F238E27FC236}">
                  <a16:creationId xmlns="" xmlns:a16="http://schemas.microsoft.com/office/drawing/2014/main" id="{848FF56B-6732-408F-9BF9-F482BC3997B0}"/>
                </a:ext>
              </a:extLst>
            </p:cNvPr>
            <p:cNvSpPr/>
            <p:nvPr/>
          </p:nvSpPr>
          <p:spPr>
            <a:xfrm>
              <a:off x="827584" y="3284984"/>
              <a:ext cx="1656184" cy="24482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latin typeface="微软雅黑" panose="020B0503020204020204" pitchFamily="34" charset="-122"/>
                </a:rPr>
                <a:t>对象对核对结果有异议</a:t>
              </a:r>
              <a:endParaRPr lang="en-US" altLang="zh-CN" sz="2000" b="1" dirty="0" smtClean="0">
                <a:solidFill>
                  <a:schemeClr val="tx1"/>
                </a:solidFill>
                <a:latin typeface="微软雅黑" panose="020B0503020204020204" pitchFamily="34" charset="-122"/>
              </a:endParaRPr>
            </a:p>
          </p:txBody>
        </p:sp>
        <p:sp>
          <p:nvSpPr>
            <p:cNvPr id="11" name="圆角矩形 5">
              <a:extLst>
                <a:ext uri="{FF2B5EF4-FFF2-40B4-BE49-F238E27FC236}">
                  <a16:creationId xmlns="" xmlns:a16="http://schemas.microsoft.com/office/drawing/2014/main" id="{848FF56B-6732-408F-9BF9-F482BC3997B0}"/>
                </a:ext>
              </a:extLst>
            </p:cNvPr>
            <p:cNvSpPr/>
            <p:nvPr/>
          </p:nvSpPr>
          <p:spPr>
            <a:xfrm>
              <a:off x="3419872" y="2852936"/>
              <a:ext cx="5400600" cy="331236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dirty="0" smtClean="0">
                  <a:solidFill>
                    <a:schemeClr val="tx1"/>
                  </a:solidFill>
                  <a:latin typeface="微软雅黑" panose="020B0503020204020204" pitchFamily="34" charset="-122"/>
                </a:rPr>
                <a:t>各地在出具报告时，要对核查结果进行初步判断，必要的进行疑异复核，明显有问题的，要商本地相关部门进行核实。对象如能够出具相关有效佐证材料，应予采纳。</a:t>
              </a:r>
              <a:r>
                <a:rPr lang="zh-CN" altLang="zh-CN" sz="2000" b="1" dirty="0" smtClean="0">
                  <a:solidFill>
                    <a:schemeClr val="tx1"/>
                  </a:solidFill>
                  <a:latin typeface="微软雅黑" panose="020B0503020204020204" pitchFamily="34" charset="-122"/>
                </a:rPr>
                <a:t>在调查核实前，不要轻易向对象下结论。</a:t>
              </a:r>
              <a:endParaRPr lang="zh-CN" altLang="en-US" sz="2000" b="1" dirty="0">
                <a:solidFill>
                  <a:schemeClr val="tx1"/>
                </a:solidFill>
                <a:latin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par>
                          <p:cTn id="10" fill="hold">
                            <p:stCondLst>
                              <p:cond delay="1000"/>
                            </p:stCondLst>
                            <p:childTnLst>
                              <p:par>
                                <p:cTn id="11" presetID="29" presetClass="entr" presetSubtype="0" fill="hold" nodeType="afterEffect">
                                  <p:stCondLst>
                                    <p:cond delay="20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ppt_x</p:attrName>
                                        </p:attrNameLst>
                                      </p:cBhvr>
                                      <p:tavLst>
                                        <p:tav tm="0">
                                          <p:val>
                                            <p:strVal val="#ppt_x-.2"/>
                                          </p:val>
                                        </p:tav>
                                        <p:tav tm="100000">
                                          <p:val>
                                            <p:strVal val="#ppt_x"/>
                                          </p:val>
                                        </p:tav>
                                      </p:tavLst>
                                    </p:anim>
                                    <p:anim calcmode="lin" valueType="num">
                                      <p:cBhvr>
                                        <p:cTn id="1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7"/>
          <p:cNvSpPr>
            <a:spLocks noGrp="1"/>
          </p:cNvSpPr>
          <p:nvPr>
            <p:ph type="title" idx="4294967295"/>
          </p:nvPr>
        </p:nvSpPr>
        <p:spPr bwMode="auto">
          <a:xfrm>
            <a:off x="539552" y="193718"/>
            <a:ext cx="7247158" cy="425450"/>
          </a:xfrm>
          <a:noFill/>
          <a:ln>
            <a:miter lim="800000"/>
            <a:headEnd/>
            <a:tailEnd/>
          </a:ln>
        </p:spPr>
        <p:txBody>
          <a:bodyPr vert="horz" wrap="square" lIns="91440" tIns="45720" rIns="91440" bIns="45720" numCol="1" anchor="t" anchorCtr="0" compatLnSpc="1">
            <a:prstTxWarp prst="textNoShape">
              <a:avLst/>
            </a:prstTxWarp>
            <a:noAutofit/>
          </a:bodyPr>
          <a:lstStyle/>
          <a:p>
            <a:r>
              <a:rPr lang="zh-CN" altLang="en-US" sz="2200" dirty="0" smtClean="0">
                <a:solidFill>
                  <a:schemeClr val="tx1"/>
                </a:solidFill>
              </a:rPr>
              <a:t>复核业务</a:t>
            </a:r>
            <a:endParaRPr lang="zh-CN" altLang="en-US" sz="2200" dirty="0">
              <a:latin typeface="+mn-ea"/>
              <a:ea typeface="+mn-ea"/>
            </a:endParaRPr>
          </a:p>
        </p:txBody>
      </p:sp>
      <p:grpSp>
        <p:nvGrpSpPr>
          <p:cNvPr id="16" name="组合 15"/>
          <p:cNvGrpSpPr/>
          <p:nvPr/>
        </p:nvGrpSpPr>
        <p:grpSpPr>
          <a:xfrm>
            <a:off x="539552" y="764704"/>
            <a:ext cx="8136904" cy="2304256"/>
            <a:chOff x="395536" y="2538486"/>
            <a:chExt cx="8136904" cy="2304256"/>
          </a:xfrm>
        </p:grpSpPr>
        <p:sp>
          <p:nvSpPr>
            <p:cNvPr id="23" name="标题 17"/>
            <p:cNvSpPr txBox="1">
              <a:spLocks/>
            </p:cNvSpPr>
            <p:nvPr/>
          </p:nvSpPr>
          <p:spPr bwMode="auto">
            <a:xfrm>
              <a:off x="971600" y="2538486"/>
              <a:ext cx="7560840"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200"/>
                </a:lnSpc>
              </a:pPr>
              <a:r>
                <a:rPr lang="zh-CN" altLang="en-US" sz="2000" b="1" kern="0" dirty="0" smtClean="0">
                  <a:latin typeface="+mn-ea"/>
                  <a:ea typeface="+mn-ea"/>
                </a:rPr>
                <a:t>跨省业务、金融查询业务统一在市级核对平台里发起核对，不要线下开展</a:t>
              </a:r>
              <a:r>
                <a:rPr lang="zh-CN" altLang="en-US" sz="2000" b="1" kern="0" dirty="0" smtClean="0">
                  <a:solidFill>
                    <a:schemeClr val="tx1"/>
                  </a:solidFill>
                  <a:latin typeface="+mn-ea"/>
                  <a:ea typeface="+mn-ea"/>
                </a:rPr>
                <a:t>，省中台提供数据支持。请组织好承建公司，对照全省统一标准对市级系统进行升级改造，实现全流程在线办理。</a:t>
              </a:r>
              <a:r>
                <a:rPr lang="zh-CN" altLang="zh-CN" sz="2000" b="1" kern="0" dirty="0" smtClean="0">
                  <a:latin typeface="+mn-ea"/>
                  <a:ea typeface="+mn-ea"/>
                </a:rPr>
                <a:t>没有改造到位的，跨省和金融核对的功能是用不了的</a:t>
              </a:r>
              <a:r>
                <a:rPr lang="zh-CN" altLang="en-US" sz="2000" b="1" kern="0" dirty="0" smtClean="0">
                  <a:latin typeface="+mn-ea"/>
                  <a:ea typeface="+mn-ea"/>
                </a:rPr>
                <a:t>。</a:t>
              </a:r>
              <a:endParaRPr lang="en-US" altLang="zh-CN" sz="2000" b="1" kern="0" dirty="0" smtClean="0">
                <a:latin typeface="+mn-ea"/>
                <a:ea typeface="+mn-ea"/>
              </a:endParaRPr>
            </a:p>
          </p:txBody>
        </p:sp>
        <p:sp>
          <p:nvSpPr>
            <p:cNvPr id="24" name="五角星 23"/>
            <p:cNvSpPr/>
            <p:nvPr/>
          </p:nvSpPr>
          <p:spPr>
            <a:xfrm>
              <a:off x="395536" y="2682502"/>
              <a:ext cx="432048"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764703" y="3140968"/>
            <a:ext cx="10920607" cy="3717032"/>
            <a:chOff x="-1764703" y="3140968"/>
            <a:chExt cx="10920607" cy="3717032"/>
          </a:xfrm>
        </p:grpSpPr>
        <p:sp>
          <p:nvSpPr>
            <p:cNvPr id="18" name="矩形 10"/>
            <p:cNvSpPr>
              <a:spLocks noChangeArrowheads="1"/>
            </p:cNvSpPr>
            <p:nvPr/>
          </p:nvSpPr>
          <p:spPr bwMode="auto">
            <a:xfrm>
              <a:off x="2051720" y="6093296"/>
              <a:ext cx="5731548" cy="369332"/>
            </a:xfrm>
            <a:prstGeom prst="rect">
              <a:avLst/>
            </a:prstGeom>
            <a:noFill/>
            <a:ln w="9525">
              <a:noFill/>
              <a:miter lim="800000"/>
              <a:headEnd/>
              <a:tailEnd/>
            </a:ln>
          </p:spPr>
          <p:txBody>
            <a:bodyPr wrap="square">
              <a:spAutoFit/>
            </a:bodyPr>
            <a:lstStyle/>
            <a:p>
              <a:r>
                <a:rPr lang="zh-CN" altLang="en-US" b="1" dirty="0" smtClean="0">
                  <a:solidFill>
                    <a:schemeClr val="tx1">
                      <a:lumMod val="85000"/>
                      <a:lumOff val="15000"/>
                    </a:schemeClr>
                  </a:solidFill>
                  <a:latin typeface="+mn-ea"/>
                  <a:ea typeface="+mn-ea"/>
                </a:rPr>
                <a:t>邮储、农信等金融机构</a:t>
              </a:r>
              <a:endParaRPr lang="zh-CN" altLang="en-US" b="1" dirty="0">
                <a:solidFill>
                  <a:schemeClr val="tx1">
                    <a:lumMod val="85000"/>
                    <a:lumOff val="15000"/>
                  </a:schemeClr>
                </a:solidFill>
                <a:latin typeface="+mn-ea"/>
                <a:ea typeface="+mn-ea"/>
              </a:endParaRPr>
            </a:p>
          </p:txBody>
        </p:sp>
        <p:grpSp>
          <p:nvGrpSpPr>
            <p:cNvPr id="34" name="组合 33"/>
            <p:cNvGrpSpPr/>
            <p:nvPr/>
          </p:nvGrpSpPr>
          <p:grpSpPr>
            <a:xfrm>
              <a:off x="-1764703" y="3140968"/>
              <a:ext cx="10920607" cy="3717032"/>
              <a:chOff x="-1764703" y="3140968"/>
              <a:chExt cx="10920607" cy="3717032"/>
            </a:xfrm>
          </p:grpSpPr>
          <p:sp>
            <p:nvSpPr>
              <p:cNvPr id="14" name="矩形 10"/>
              <p:cNvSpPr>
                <a:spLocks noChangeArrowheads="1"/>
              </p:cNvSpPr>
              <p:nvPr/>
            </p:nvSpPr>
            <p:spPr bwMode="auto">
              <a:xfrm>
                <a:off x="1547664" y="3177050"/>
                <a:ext cx="6592816" cy="507831"/>
              </a:xfrm>
              <a:prstGeom prst="rect">
                <a:avLst/>
              </a:prstGeom>
              <a:noFill/>
              <a:ln w="9525">
                <a:noFill/>
                <a:miter lim="800000"/>
                <a:headEnd/>
                <a:tailEnd/>
              </a:ln>
            </p:spPr>
            <p:txBody>
              <a:bodyPr wrap="square">
                <a:spAutoFit/>
              </a:bodyPr>
              <a:lstStyle/>
              <a:p>
                <a:pPr>
                  <a:lnSpc>
                    <a:spcPct val="150000"/>
                  </a:lnSpc>
                </a:pPr>
                <a:r>
                  <a:rPr lang="zh-CN" altLang="en-US" b="1" dirty="0" smtClean="0">
                    <a:solidFill>
                      <a:schemeClr val="tx1">
                        <a:lumMod val="85000"/>
                        <a:lumOff val="15000"/>
                      </a:schemeClr>
                    </a:solidFill>
                    <a:latin typeface="+mn-ea"/>
                    <a:ea typeface="+mn-ea"/>
                  </a:rPr>
                  <a:t>国有大行</a:t>
                </a:r>
                <a:endParaRPr lang="zh-CN" altLang="en-US" b="1" dirty="0">
                  <a:solidFill>
                    <a:schemeClr val="tx1">
                      <a:lumMod val="85000"/>
                      <a:lumOff val="15000"/>
                    </a:schemeClr>
                  </a:solidFill>
                  <a:latin typeface="+mn-ea"/>
                  <a:ea typeface="+mn-ea"/>
                </a:endParaRPr>
              </a:p>
            </p:txBody>
          </p:sp>
          <p:sp>
            <p:nvSpPr>
              <p:cNvPr id="15" name="矩形 10"/>
              <p:cNvSpPr>
                <a:spLocks noChangeArrowheads="1"/>
              </p:cNvSpPr>
              <p:nvPr/>
            </p:nvSpPr>
            <p:spPr bwMode="auto">
              <a:xfrm>
                <a:off x="2195736" y="3851982"/>
                <a:ext cx="6592816" cy="507831"/>
              </a:xfrm>
              <a:prstGeom prst="rect">
                <a:avLst/>
              </a:prstGeom>
              <a:noFill/>
              <a:ln w="9525">
                <a:noFill/>
                <a:miter lim="800000"/>
                <a:headEnd/>
                <a:tailEnd/>
              </a:ln>
            </p:spPr>
            <p:txBody>
              <a:bodyPr wrap="square">
                <a:spAutoFit/>
              </a:bodyPr>
              <a:lstStyle/>
              <a:p>
                <a:pPr>
                  <a:lnSpc>
                    <a:spcPct val="150000"/>
                  </a:lnSpc>
                </a:pPr>
                <a:r>
                  <a:rPr lang="zh-CN" altLang="en-US" b="1" dirty="0" smtClean="0">
                    <a:solidFill>
                      <a:schemeClr val="tx1">
                        <a:lumMod val="85000"/>
                        <a:lumOff val="15000"/>
                      </a:schemeClr>
                    </a:solidFill>
                    <a:latin typeface="+mn-ea"/>
                    <a:ea typeface="+mn-ea"/>
                  </a:rPr>
                  <a:t>地方大型商业银行</a:t>
                </a:r>
                <a:endParaRPr lang="zh-CN" altLang="en-US" b="1" dirty="0">
                  <a:solidFill>
                    <a:schemeClr val="tx1">
                      <a:lumMod val="85000"/>
                      <a:lumOff val="15000"/>
                    </a:schemeClr>
                  </a:solidFill>
                  <a:latin typeface="+mn-ea"/>
                  <a:ea typeface="+mn-ea"/>
                </a:endParaRPr>
              </a:p>
            </p:txBody>
          </p:sp>
          <p:grpSp>
            <p:nvGrpSpPr>
              <p:cNvPr id="33" name="组合 32"/>
              <p:cNvGrpSpPr/>
              <p:nvPr/>
            </p:nvGrpSpPr>
            <p:grpSpPr>
              <a:xfrm>
                <a:off x="-1764703" y="3140968"/>
                <a:ext cx="10920607" cy="3717032"/>
                <a:chOff x="-1764703" y="3212976"/>
                <a:chExt cx="10920607" cy="3645024"/>
              </a:xfrm>
            </p:grpSpPr>
            <p:grpSp>
              <p:nvGrpSpPr>
                <p:cNvPr id="6" name="组合 5"/>
                <p:cNvGrpSpPr/>
                <p:nvPr/>
              </p:nvGrpSpPr>
              <p:grpSpPr>
                <a:xfrm>
                  <a:off x="-1764703" y="3212976"/>
                  <a:ext cx="3960439" cy="3645024"/>
                  <a:chOff x="-2962275" y="781050"/>
                  <a:chExt cx="6059641" cy="5924550"/>
                </a:xfrm>
              </p:grpSpPr>
              <p:sp>
                <p:nvSpPr>
                  <p:cNvPr id="7" name="Arc 13"/>
                  <p:cNvSpPr/>
                  <p:nvPr/>
                </p:nvSpPr>
                <p:spPr>
                  <a:xfrm>
                    <a:off x="-2962275" y="781050"/>
                    <a:ext cx="5924550" cy="5924550"/>
                  </a:xfrm>
                  <a:prstGeom prst="arc">
                    <a:avLst>
                      <a:gd name="adj1" fmla="val 16200000"/>
                      <a:gd name="adj2" fmla="val 5404120"/>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微软雅黑" panose="020B0503020204020204" pitchFamily="34" charset="-122"/>
                    </a:endParaRPr>
                  </a:p>
                </p:txBody>
              </p:sp>
              <p:sp>
                <p:nvSpPr>
                  <p:cNvPr id="9" name="Oval 14"/>
                  <p:cNvSpPr/>
                  <p:nvPr/>
                </p:nvSpPr>
                <p:spPr>
                  <a:xfrm>
                    <a:off x="1476450" y="1023996"/>
                    <a:ext cx="311727" cy="311727"/>
                  </a:xfrm>
                  <a:prstGeom prst="ellipse">
                    <a:avLst/>
                  </a:prstGeom>
                  <a:solidFill>
                    <a:srgbClr val="E600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微软雅黑" panose="020B0503020204020204" pitchFamily="34" charset="-122"/>
                    </a:endParaRPr>
                  </a:p>
                </p:txBody>
              </p:sp>
              <p:sp>
                <p:nvSpPr>
                  <p:cNvPr id="10" name="Oval 15"/>
                  <p:cNvSpPr/>
                  <p:nvPr/>
                </p:nvSpPr>
                <p:spPr>
                  <a:xfrm>
                    <a:off x="2428860" y="2145699"/>
                    <a:ext cx="311727" cy="311727"/>
                  </a:xfrm>
                  <a:prstGeom prst="ellipse">
                    <a:avLst/>
                  </a:prstGeom>
                  <a:solidFill>
                    <a:srgbClr val="E600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微软雅黑" panose="020B0503020204020204" pitchFamily="34" charset="-122"/>
                    </a:endParaRPr>
                  </a:p>
                </p:txBody>
              </p:sp>
              <p:sp>
                <p:nvSpPr>
                  <p:cNvPr id="11" name="Oval 16"/>
                  <p:cNvSpPr/>
                  <p:nvPr/>
                </p:nvSpPr>
                <p:spPr>
                  <a:xfrm>
                    <a:off x="1941604" y="5666947"/>
                    <a:ext cx="311727" cy="311726"/>
                  </a:xfrm>
                  <a:prstGeom prst="ellipse">
                    <a:avLst/>
                  </a:prstGeom>
                  <a:solidFill>
                    <a:srgbClr val="E600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微软雅黑" panose="020B0503020204020204" pitchFamily="34" charset="-122"/>
                    </a:endParaRPr>
                  </a:p>
                </p:txBody>
              </p:sp>
              <p:sp>
                <p:nvSpPr>
                  <p:cNvPr id="12" name="Oval 17"/>
                  <p:cNvSpPr/>
                  <p:nvPr/>
                </p:nvSpPr>
                <p:spPr>
                  <a:xfrm>
                    <a:off x="2785639" y="3698366"/>
                    <a:ext cx="311727" cy="311726"/>
                  </a:xfrm>
                  <a:prstGeom prst="ellipse">
                    <a:avLst/>
                  </a:prstGeom>
                  <a:solidFill>
                    <a:srgbClr val="E600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微软雅黑" panose="020B0503020204020204" pitchFamily="34" charset="-122"/>
                    </a:endParaRPr>
                  </a:p>
                </p:txBody>
              </p:sp>
            </p:grpSp>
            <p:sp>
              <p:nvSpPr>
                <p:cNvPr id="17" name="矩形 10"/>
                <p:cNvSpPr>
                  <a:spLocks noChangeArrowheads="1"/>
                </p:cNvSpPr>
                <p:nvPr/>
              </p:nvSpPr>
              <p:spPr bwMode="auto">
                <a:xfrm>
                  <a:off x="2411760" y="4921144"/>
                  <a:ext cx="6744144" cy="507831"/>
                </a:xfrm>
                <a:prstGeom prst="rect">
                  <a:avLst/>
                </a:prstGeom>
                <a:noFill/>
                <a:ln w="9525">
                  <a:noFill/>
                  <a:miter lim="800000"/>
                  <a:headEnd/>
                  <a:tailEnd/>
                </a:ln>
              </p:spPr>
              <p:txBody>
                <a:bodyPr wrap="square">
                  <a:spAutoFit/>
                </a:bodyPr>
                <a:lstStyle/>
                <a:p>
                  <a:pPr>
                    <a:lnSpc>
                      <a:spcPct val="150000"/>
                    </a:lnSpc>
                  </a:pPr>
                  <a:r>
                    <a:rPr lang="zh-CN" altLang="en-US" b="1" dirty="0" smtClean="0">
                      <a:solidFill>
                        <a:schemeClr val="tx1">
                          <a:lumMod val="85000"/>
                          <a:lumOff val="15000"/>
                        </a:schemeClr>
                      </a:solidFill>
                      <a:latin typeface="+mn-ea"/>
                      <a:ea typeface="+mn-ea"/>
                    </a:rPr>
                    <a:t>湖南地方银行</a:t>
                  </a:r>
                  <a:endParaRPr lang="zh-CN" altLang="en-US" b="1" dirty="0">
                    <a:solidFill>
                      <a:schemeClr val="tx1">
                        <a:lumMod val="85000"/>
                        <a:lumOff val="15000"/>
                      </a:schemeClr>
                    </a:solidFill>
                    <a:latin typeface="+mn-ea"/>
                    <a:ea typeface="+mn-ea"/>
                  </a:endParaRPr>
                </a:p>
              </p:txBody>
            </p:sp>
            <p:sp>
              <p:nvSpPr>
                <p:cNvPr id="20" name="圆角矩形 5">
                  <a:extLst>
                    <a:ext uri="{FF2B5EF4-FFF2-40B4-BE49-F238E27FC236}">
                      <a16:creationId xmlns="" xmlns:a16="http://schemas.microsoft.com/office/drawing/2014/main" id="{848FF56B-6732-408F-9BF9-F482BC3997B0}"/>
                    </a:ext>
                  </a:extLst>
                </p:cNvPr>
                <p:cNvSpPr/>
                <p:nvPr/>
              </p:nvSpPr>
              <p:spPr>
                <a:xfrm>
                  <a:off x="395535" y="4703150"/>
                  <a:ext cx="957591" cy="52605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dirty="0" smtClean="0">
                      <a:solidFill>
                        <a:schemeClr val="tx1"/>
                      </a:solidFill>
                      <a:latin typeface="Times New Roman" panose="02020603050405020304" pitchFamily="18" charset="0"/>
                      <a:cs typeface="Times New Roman" panose="02020603050405020304" pitchFamily="18" charset="0"/>
                    </a:rPr>
                    <a:t>  金融</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p:txBody>
            </p:sp>
          </p:grpSp>
        </p:grpSp>
      </p:grpSp>
      <p:grpSp>
        <p:nvGrpSpPr>
          <p:cNvPr id="37" name="组合 36"/>
          <p:cNvGrpSpPr/>
          <p:nvPr/>
        </p:nvGrpSpPr>
        <p:grpSpPr>
          <a:xfrm>
            <a:off x="5364088" y="3356992"/>
            <a:ext cx="5629571" cy="3496047"/>
            <a:chOff x="5364088" y="3356992"/>
            <a:chExt cx="5629571" cy="3496047"/>
          </a:xfrm>
        </p:grpSpPr>
        <p:sp>
          <p:nvSpPr>
            <p:cNvPr id="31" name="矩形 10"/>
            <p:cNvSpPr>
              <a:spLocks noChangeArrowheads="1"/>
            </p:cNvSpPr>
            <p:nvPr/>
          </p:nvSpPr>
          <p:spPr bwMode="auto">
            <a:xfrm>
              <a:off x="5364088" y="5441449"/>
              <a:ext cx="1728192" cy="507831"/>
            </a:xfrm>
            <a:prstGeom prst="rect">
              <a:avLst/>
            </a:prstGeom>
            <a:noFill/>
            <a:ln w="9525">
              <a:noFill/>
              <a:miter lim="800000"/>
              <a:headEnd/>
              <a:tailEnd/>
            </a:ln>
          </p:spPr>
          <p:txBody>
            <a:bodyPr wrap="square">
              <a:spAutoFit/>
            </a:bodyPr>
            <a:lstStyle/>
            <a:p>
              <a:pPr>
                <a:lnSpc>
                  <a:spcPct val="150000"/>
                </a:lnSpc>
              </a:pPr>
              <a:r>
                <a:rPr lang="zh-CN" altLang="en-US" b="1" dirty="0" smtClean="0">
                  <a:solidFill>
                    <a:schemeClr val="tx1">
                      <a:lumMod val="85000"/>
                      <a:lumOff val="15000"/>
                    </a:schemeClr>
                  </a:solidFill>
                  <a:latin typeface="+mn-ea"/>
                  <a:ea typeface="+mn-ea"/>
                </a:rPr>
                <a:t>个别外省市州</a:t>
              </a:r>
              <a:endParaRPr lang="zh-CN" altLang="en-US" b="1" dirty="0">
                <a:solidFill>
                  <a:schemeClr val="tx1">
                    <a:lumMod val="85000"/>
                    <a:lumOff val="15000"/>
                  </a:schemeClr>
                </a:solidFill>
                <a:latin typeface="+mn-ea"/>
                <a:ea typeface="+mn-ea"/>
              </a:endParaRPr>
            </a:p>
          </p:txBody>
        </p:sp>
        <p:grpSp>
          <p:nvGrpSpPr>
            <p:cNvPr id="36" name="组合 35"/>
            <p:cNvGrpSpPr/>
            <p:nvPr/>
          </p:nvGrpSpPr>
          <p:grpSpPr>
            <a:xfrm>
              <a:off x="5580112" y="3356992"/>
              <a:ext cx="5413547" cy="3496047"/>
              <a:chOff x="5580112" y="3356992"/>
              <a:chExt cx="5413547" cy="3496047"/>
            </a:xfrm>
          </p:grpSpPr>
          <p:grpSp>
            <p:nvGrpSpPr>
              <p:cNvPr id="21" name="组合 20"/>
              <p:cNvGrpSpPr/>
              <p:nvPr/>
            </p:nvGrpSpPr>
            <p:grpSpPr>
              <a:xfrm rot="11589742">
                <a:off x="7144382" y="3360415"/>
                <a:ext cx="3849277" cy="3492624"/>
                <a:chOff x="-788134" y="575475"/>
                <a:chExt cx="6024744" cy="5924550"/>
              </a:xfrm>
            </p:grpSpPr>
            <p:sp>
              <p:nvSpPr>
                <p:cNvPr id="22" name="Arc 13"/>
                <p:cNvSpPr/>
                <p:nvPr/>
              </p:nvSpPr>
              <p:spPr>
                <a:xfrm rot="20862105">
                  <a:off x="-788134" y="575475"/>
                  <a:ext cx="5924550" cy="5924550"/>
                </a:xfrm>
                <a:prstGeom prst="arc">
                  <a:avLst>
                    <a:gd name="adj1" fmla="val 16200000"/>
                    <a:gd name="adj2" fmla="val 5404120"/>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微软雅黑" panose="020B0503020204020204" pitchFamily="34" charset="-122"/>
                  </a:endParaRPr>
                </a:p>
              </p:txBody>
            </p:sp>
            <p:sp>
              <p:nvSpPr>
                <p:cNvPr id="26" name="Oval 15"/>
                <p:cNvSpPr/>
                <p:nvPr/>
              </p:nvSpPr>
              <p:spPr>
                <a:xfrm>
                  <a:off x="4378851" y="1587215"/>
                  <a:ext cx="311727" cy="311726"/>
                </a:xfrm>
                <a:prstGeom prst="ellipse">
                  <a:avLst/>
                </a:prstGeom>
                <a:solidFill>
                  <a:srgbClr val="E600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微软雅黑" panose="020B0503020204020204" pitchFamily="34" charset="-122"/>
                  </a:endParaRPr>
                </a:p>
              </p:txBody>
            </p:sp>
            <p:sp>
              <p:nvSpPr>
                <p:cNvPr id="27" name="Oval 16"/>
                <p:cNvSpPr/>
                <p:nvPr/>
              </p:nvSpPr>
              <p:spPr>
                <a:xfrm>
                  <a:off x="4354903" y="5231130"/>
                  <a:ext cx="311727" cy="311726"/>
                </a:xfrm>
                <a:prstGeom prst="ellipse">
                  <a:avLst/>
                </a:prstGeom>
                <a:solidFill>
                  <a:srgbClr val="E600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微软雅黑" panose="020B0503020204020204" pitchFamily="34" charset="-122"/>
                  </a:endParaRPr>
                </a:p>
              </p:txBody>
            </p:sp>
            <p:sp>
              <p:nvSpPr>
                <p:cNvPr id="28" name="Oval 17"/>
                <p:cNvSpPr/>
                <p:nvPr/>
              </p:nvSpPr>
              <p:spPr>
                <a:xfrm>
                  <a:off x="4924883" y="3581355"/>
                  <a:ext cx="311727" cy="311726"/>
                </a:xfrm>
                <a:prstGeom prst="ellipse">
                  <a:avLst/>
                </a:prstGeom>
                <a:solidFill>
                  <a:srgbClr val="E600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微软雅黑" panose="020B0503020204020204" pitchFamily="34" charset="-122"/>
                  </a:endParaRPr>
                </a:p>
              </p:txBody>
            </p:sp>
          </p:grpSp>
          <p:sp>
            <p:nvSpPr>
              <p:cNvPr id="29" name="矩形 10"/>
              <p:cNvSpPr>
                <a:spLocks noChangeArrowheads="1"/>
              </p:cNvSpPr>
              <p:nvPr/>
            </p:nvSpPr>
            <p:spPr bwMode="auto">
              <a:xfrm>
                <a:off x="6588224" y="3356992"/>
                <a:ext cx="1008112" cy="507831"/>
              </a:xfrm>
              <a:prstGeom prst="rect">
                <a:avLst/>
              </a:prstGeom>
              <a:noFill/>
              <a:ln w="9525">
                <a:noFill/>
                <a:miter lim="800000"/>
                <a:headEnd/>
                <a:tailEnd/>
              </a:ln>
            </p:spPr>
            <p:txBody>
              <a:bodyPr wrap="square">
                <a:spAutoFit/>
              </a:bodyPr>
              <a:lstStyle/>
              <a:p>
                <a:pPr>
                  <a:lnSpc>
                    <a:spcPct val="150000"/>
                  </a:lnSpc>
                </a:pPr>
                <a:r>
                  <a:rPr lang="zh-CN" altLang="en-US" b="1" dirty="0" smtClean="0">
                    <a:solidFill>
                      <a:schemeClr val="tx1">
                        <a:lumMod val="85000"/>
                        <a:lumOff val="15000"/>
                      </a:schemeClr>
                    </a:solidFill>
                    <a:latin typeface="+mn-ea"/>
                    <a:ea typeface="+mn-ea"/>
                  </a:rPr>
                  <a:t>部中心</a:t>
                </a:r>
                <a:endParaRPr lang="zh-CN" altLang="en-US" b="1" dirty="0">
                  <a:solidFill>
                    <a:schemeClr val="tx1">
                      <a:lumMod val="85000"/>
                      <a:lumOff val="15000"/>
                    </a:schemeClr>
                  </a:solidFill>
                  <a:latin typeface="+mn-ea"/>
                  <a:ea typeface="+mn-ea"/>
                </a:endParaRPr>
              </a:p>
            </p:txBody>
          </p:sp>
          <p:sp>
            <p:nvSpPr>
              <p:cNvPr id="30" name="矩形 10"/>
              <p:cNvSpPr>
                <a:spLocks noChangeArrowheads="1"/>
              </p:cNvSpPr>
              <p:nvPr/>
            </p:nvSpPr>
            <p:spPr bwMode="auto">
              <a:xfrm>
                <a:off x="5580112" y="4289321"/>
                <a:ext cx="1440160" cy="507831"/>
              </a:xfrm>
              <a:prstGeom prst="rect">
                <a:avLst/>
              </a:prstGeom>
              <a:noFill/>
              <a:ln w="9525">
                <a:noFill/>
                <a:miter lim="800000"/>
                <a:headEnd/>
                <a:tailEnd/>
              </a:ln>
            </p:spPr>
            <p:txBody>
              <a:bodyPr wrap="square">
                <a:spAutoFit/>
              </a:bodyPr>
              <a:lstStyle/>
              <a:p>
                <a:pPr>
                  <a:lnSpc>
                    <a:spcPct val="150000"/>
                  </a:lnSpc>
                </a:pPr>
                <a:r>
                  <a:rPr lang="zh-CN" altLang="en-US" b="1" dirty="0" smtClean="0">
                    <a:solidFill>
                      <a:schemeClr val="tx1">
                        <a:lumMod val="85000"/>
                        <a:lumOff val="15000"/>
                      </a:schemeClr>
                    </a:solidFill>
                    <a:latin typeface="+mn-ea"/>
                    <a:ea typeface="+mn-ea"/>
                  </a:rPr>
                  <a:t>省市自治区</a:t>
                </a:r>
                <a:endParaRPr lang="zh-CN" altLang="en-US" b="1" dirty="0">
                  <a:solidFill>
                    <a:schemeClr val="tx1">
                      <a:lumMod val="85000"/>
                      <a:lumOff val="15000"/>
                    </a:schemeClr>
                  </a:solidFill>
                  <a:latin typeface="+mn-ea"/>
                  <a:ea typeface="+mn-ea"/>
                </a:endParaRPr>
              </a:p>
            </p:txBody>
          </p:sp>
          <p:sp>
            <p:nvSpPr>
              <p:cNvPr id="32" name="圆角矩形 5">
                <a:extLst>
                  <a:ext uri="{FF2B5EF4-FFF2-40B4-BE49-F238E27FC236}">
                    <a16:creationId xmlns="" xmlns:a16="http://schemas.microsoft.com/office/drawing/2014/main" id="{848FF56B-6732-408F-9BF9-F482BC3997B0}"/>
                  </a:ext>
                </a:extLst>
              </p:cNvPr>
              <p:cNvSpPr/>
              <p:nvPr/>
            </p:nvSpPr>
            <p:spPr>
              <a:xfrm>
                <a:off x="7956376" y="4653136"/>
                <a:ext cx="936104" cy="50405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dirty="0" smtClean="0">
                    <a:solidFill>
                      <a:schemeClr val="tx1"/>
                    </a:solidFill>
                    <a:latin typeface="Times New Roman" panose="02020603050405020304" pitchFamily="18" charset="0"/>
                    <a:cs typeface="Times New Roman" panose="02020603050405020304" pitchFamily="18" charset="0"/>
                  </a:rPr>
                  <a:t>  跨省</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 xmlns:p14="http://schemas.microsoft.com/office/powerpoint/2010/main" val="1311383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par>
                          <p:cTn id="10" fill="hold">
                            <p:stCondLst>
                              <p:cond delay="1000"/>
                            </p:stCondLst>
                            <p:childTnLst>
                              <p:par>
                                <p:cTn id="11" presetID="17" presetClass="entr" presetSubtype="8" fill="hold" nodeType="afterEffect">
                                  <p:stCondLst>
                                    <p:cond delay="50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ppt_x</p:attrName>
                                        </p:attrNameLst>
                                      </p:cBhvr>
                                      <p:tavLst>
                                        <p:tav tm="0">
                                          <p:val>
                                            <p:strVal val="#ppt_x-#ppt_w/2"/>
                                          </p:val>
                                        </p:tav>
                                        <p:tav tm="100000">
                                          <p:val>
                                            <p:strVal val="#ppt_x"/>
                                          </p:val>
                                        </p:tav>
                                      </p:tavLst>
                                    </p:anim>
                                    <p:anim calcmode="lin" valueType="num">
                                      <p:cBhvr>
                                        <p:cTn id="14" dur="500" fill="hold"/>
                                        <p:tgtEl>
                                          <p:spTgt spid="35"/>
                                        </p:tgtEl>
                                        <p:attrNameLst>
                                          <p:attrName>ppt_y</p:attrName>
                                        </p:attrNameLst>
                                      </p:cBhvr>
                                      <p:tavLst>
                                        <p:tav tm="0">
                                          <p:val>
                                            <p:strVal val="#ppt_y"/>
                                          </p:val>
                                        </p:tav>
                                        <p:tav tm="100000">
                                          <p:val>
                                            <p:strVal val="#ppt_y"/>
                                          </p:val>
                                        </p:tav>
                                      </p:tavLst>
                                    </p:anim>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childTnLst>
                                </p:cTn>
                              </p:par>
                            </p:childTnLst>
                          </p:cTn>
                        </p:par>
                        <p:par>
                          <p:cTn id="17" fill="hold">
                            <p:stCondLst>
                              <p:cond delay="6500"/>
                            </p:stCondLst>
                            <p:childTnLst>
                              <p:par>
                                <p:cTn id="18" presetID="17"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1000" fill="hold"/>
                                        <p:tgtEl>
                                          <p:spTgt spid="37"/>
                                        </p:tgtEl>
                                        <p:attrNameLst>
                                          <p:attrName>ppt_x</p:attrName>
                                        </p:attrNameLst>
                                      </p:cBhvr>
                                      <p:tavLst>
                                        <p:tav tm="0">
                                          <p:val>
                                            <p:strVal val="#ppt_x+#ppt_w/2"/>
                                          </p:val>
                                        </p:tav>
                                        <p:tav tm="100000">
                                          <p:val>
                                            <p:strVal val="#ppt_x"/>
                                          </p:val>
                                        </p:tav>
                                      </p:tavLst>
                                    </p:anim>
                                    <p:anim calcmode="lin" valueType="num">
                                      <p:cBhvr>
                                        <p:cTn id="21" dur="1000" fill="hold"/>
                                        <p:tgtEl>
                                          <p:spTgt spid="37"/>
                                        </p:tgtEl>
                                        <p:attrNameLst>
                                          <p:attrName>ppt_y</p:attrName>
                                        </p:attrNameLst>
                                      </p:cBhvr>
                                      <p:tavLst>
                                        <p:tav tm="0">
                                          <p:val>
                                            <p:strVal val="#ppt_y"/>
                                          </p:val>
                                        </p:tav>
                                        <p:tav tm="100000">
                                          <p:val>
                                            <p:strVal val="#ppt_y"/>
                                          </p:val>
                                        </p:tav>
                                      </p:tavLst>
                                    </p:anim>
                                    <p:anim calcmode="lin" valueType="num">
                                      <p:cBhvr>
                                        <p:cTn id="22" dur="1000" fill="hold"/>
                                        <p:tgtEl>
                                          <p:spTgt spid="37"/>
                                        </p:tgtEl>
                                        <p:attrNameLst>
                                          <p:attrName>ppt_w</p:attrName>
                                        </p:attrNameLst>
                                      </p:cBhvr>
                                      <p:tavLst>
                                        <p:tav tm="0">
                                          <p:val>
                                            <p:fltVal val="0"/>
                                          </p:val>
                                        </p:tav>
                                        <p:tav tm="100000">
                                          <p:val>
                                            <p:strVal val="#ppt_w"/>
                                          </p:val>
                                        </p:tav>
                                      </p:tavLst>
                                    </p:anim>
                                    <p:anim calcmode="lin" valueType="num">
                                      <p:cBhvr>
                                        <p:cTn id="23" dur="10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跨省业务传输路径</a:t>
            </a:r>
            <a:endParaRPr lang="zh-CN" altLang="en-US" sz="2200" dirty="0">
              <a:solidFill>
                <a:schemeClr val="tx1"/>
              </a:solidFill>
            </a:endParaRPr>
          </a:p>
        </p:txBody>
      </p:sp>
      <p:graphicFrame>
        <p:nvGraphicFramePr>
          <p:cNvPr id="2050" name="Object 2"/>
          <p:cNvGraphicFramePr>
            <a:graphicFrameLocks noChangeAspect="1"/>
          </p:cNvGraphicFramePr>
          <p:nvPr/>
        </p:nvGraphicFramePr>
        <p:xfrm>
          <a:off x="143000" y="908720"/>
          <a:ext cx="9001000" cy="2664296"/>
        </p:xfrm>
        <a:graphic>
          <a:graphicData uri="http://schemas.openxmlformats.org/presentationml/2006/ole">
            <p:oleObj spid="_x0000_s2050" name="Visio" r:id="rId3" imgW="5934179" imgH="1885884" progId="">
              <p:embed/>
            </p:oleObj>
          </a:graphicData>
        </a:graphic>
      </p:graphicFrame>
      <p:graphicFrame>
        <p:nvGraphicFramePr>
          <p:cNvPr id="2051" name="Object 3"/>
          <p:cNvGraphicFramePr>
            <a:graphicFrameLocks noChangeAspect="1"/>
          </p:cNvGraphicFramePr>
          <p:nvPr/>
        </p:nvGraphicFramePr>
        <p:xfrm>
          <a:off x="142875" y="3861048"/>
          <a:ext cx="9001125" cy="2665413"/>
        </p:xfrm>
        <a:graphic>
          <a:graphicData uri="http://schemas.openxmlformats.org/presentationml/2006/ole">
            <p:oleObj spid="_x0000_s2051" name="Visio" r:id="rId4" imgW="5934179" imgH="1885884" progId="">
              <p:embed/>
            </p:oleObj>
          </a:graphicData>
        </a:graphic>
      </p:graphicFrame>
      <p:sp>
        <p:nvSpPr>
          <p:cNvPr id="6" name="上下箭头 5"/>
          <p:cNvSpPr/>
          <p:nvPr/>
        </p:nvSpPr>
        <p:spPr>
          <a:xfrm>
            <a:off x="8388424" y="3212976"/>
            <a:ext cx="288032" cy="648072"/>
          </a:xfrm>
          <a:prstGeom prst="upDown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跨省核对</a:t>
            </a:r>
            <a:endParaRPr lang="zh-CN" altLang="en-US" sz="2200" dirty="0"/>
          </a:p>
        </p:txBody>
      </p:sp>
      <p:grpSp>
        <p:nvGrpSpPr>
          <p:cNvPr id="8" name="组合 7"/>
          <p:cNvGrpSpPr/>
          <p:nvPr/>
        </p:nvGrpSpPr>
        <p:grpSpPr>
          <a:xfrm>
            <a:off x="611560" y="2492896"/>
            <a:ext cx="2206191" cy="2448272"/>
            <a:chOff x="827584" y="3284984"/>
            <a:chExt cx="2206191" cy="2448272"/>
          </a:xfrm>
        </p:grpSpPr>
        <p:sp>
          <p:nvSpPr>
            <p:cNvPr id="9" name="燕尾形箭头 8"/>
            <p:cNvSpPr/>
            <p:nvPr/>
          </p:nvSpPr>
          <p:spPr>
            <a:xfrm>
              <a:off x="2339752" y="4221088"/>
              <a:ext cx="694023" cy="576064"/>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10" name="圆角矩形 5">
              <a:extLst>
                <a:ext uri="{FF2B5EF4-FFF2-40B4-BE49-F238E27FC236}">
                  <a16:creationId xmlns="" xmlns:a16="http://schemas.microsoft.com/office/drawing/2014/main" id="{848FF56B-6732-408F-9BF9-F482BC3997B0}"/>
                </a:ext>
              </a:extLst>
            </p:cNvPr>
            <p:cNvSpPr/>
            <p:nvPr/>
          </p:nvSpPr>
          <p:spPr>
            <a:xfrm>
              <a:off x="827584" y="3284984"/>
              <a:ext cx="1440160" cy="24482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跨省核对</a:t>
              </a:r>
              <a:endParaRPr lang="en-US" altLang="zh-CN" sz="2000" b="1" dirty="0" smtClean="0">
                <a:solidFill>
                  <a:schemeClr val="tx1"/>
                </a:solidFill>
              </a:endParaRPr>
            </a:p>
          </p:txBody>
        </p:sp>
      </p:grpSp>
      <p:sp>
        <p:nvSpPr>
          <p:cNvPr id="13" name="圆角矩形 5">
            <a:extLst>
              <a:ext uri="{FF2B5EF4-FFF2-40B4-BE49-F238E27FC236}">
                <a16:creationId xmlns="" xmlns:a16="http://schemas.microsoft.com/office/drawing/2014/main" id="{848FF56B-6732-408F-9BF9-F482BC3997B0}"/>
              </a:ext>
            </a:extLst>
          </p:cNvPr>
          <p:cNvSpPr/>
          <p:nvPr/>
        </p:nvSpPr>
        <p:spPr>
          <a:xfrm>
            <a:off x="2915816" y="908720"/>
            <a:ext cx="5688632" cy="115212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200"/>
              </a:lnSpc>
            </a:pPr>
            <a:r>
              <a:rPr lang="zh-CN" altLang="en-US" sz="2000" b="1" dirty="0" smtClean="0">
                <a:solidFill>
                  <a:schemeClr val="tx1"/>
                </a:solidFill>
                <a:latin typeface="微软雅黑" panose="020B0503020204020204" pitchFamily="34" charset="-122"/>
              </a:rPr>
              <a:t>一是</a:t>
            </a:r>
            <a:r>
              <a:rPr lang="zh-CN" altLang="en-US" sz="2000" b="1" dirty="0" smtClean="0">
                <a:solidFill>
                  <a:schemeClr val="tx1"/>
                </a:solidFill>
              </a:rPr>
              <a:t>跨省核对仅对已生成新申请核对报告并已发起复核的对象家庭开展，中台已做技术控制。</a:t>
            </a:r>
            <a:endParaRPr lang="en-US" altLang="zh-CN" sz="2000" b="1" dirty="0" smtClean="0">
              <a:solidFill>
                <a:schemeClr val="tx1"/>
              </a:solidFill>
            </a:endParaRPr>
          </a:p>
        </p:txBody>
      </p:sp>
      <p:sp>
        <p:nvSpPr>
          <p:cNvPr id="14" name="圆角矩形 5">
            <a:extLst>
              <a:ext uri="{FF2B5EF4-FFF2-40B4-BE49-F238E27FC236}">
                <a16:creationId xmlns="" xmlns:a16="http://schemas.microsoft.com/office/drawing/2014/main" id="{848FF56B-6732-408F-9BF9-F482BC3997B0}"/>
              </a:ext>
            </a:extLst>
          </p:cNvPr>
          <p:cNvSpPr/>
          <p:nvPr/>
        </p:nvSpPr>
        <p:spPr>
          <a:xfrm>
            <a:off x="2915816" y="2420888"/>
            <a:ext cx="5688632" cy="12241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200"/>
              </a:lnSpc>
            </a:pPr>
            <a:r>
              <a:rPr lang="zh-CN" altLang="en-US" sz="2000" b="1" dirty="0" smtClean="0">
                <a:solidFill>
                  <a:schemeClr val="tx1"/>
                </a:solidFill>
              </a:rPr>
              <a:t>二是部里和不同省份能够核对的数据内容不同，</a:t>
            </a:r>
            <a:r>
              <a:rPr lang="zh-CN" altLang="en-US" sz="2000" b="1" dirty="0" smtClean="0">
                <a:solidFill>
                  <a:srgbClr val="FF0000"/>
                </a:solidFill>
              </a:rPr>
              <a:t>具体请根据系统里的可选项选择。</a:t>
            </a:r>
            <a:endParaRPr lang="en-US" altLang="zh-CN" sz="2000" b="1" dirty="0" smtClean="0">
              <a:solidFill>
                <a:srgbClr val="FF0000"/>
              </a:solidFill>
            </a:endParaRPr>
          </a:p>
        </p:txBody>
      </p:sp>
      <p:sp>
        <p:nvSpPr>
          <p:cNvPr id="15" name="圆角矩形 5">
            <a:extLst>
              <a:ext uri="{FF2B5EF4-FFF2-40B4-BE49-F238E27FC236}">
                <a16:creationId xmlns="" xmlns:a16="http://schemas.microsoft.com/office/drawing/2014/main" id="{848FF56B-6732-408F-9BF9-F482BC3997B0}"/>
              </a:ext>
            </a:extLst>
          </p:cNvPr>
          <p:cNvSpPr/>
          <p:nvPr/>
        </p:nvSpPr>
        <p:spPr>
          <a:xfrm>
            <a:off x="2915816" y="4005064"/>
            <a:ext cx="5688632" cy="115212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200"/>
              </a:lnSpc>
            </a:pPr>
            <a:r>
              <a:rPr lang="zh-CN" altLang="en-US" sz="2000" b="1" dirty="0" smtClean="0">
                <a:solidFill>
                  <a:schemeClr val="tx1"/>
                </a:solidFill>
              </a:rPr>
              <a:t>三是不同省份对跨省核对业务的承接量不同，请不要盲目大批量提交跨省业务。</a:t>
            </a:r>
            <a:endParaRPr lang="zh-CN" altLang="en-US" sz="2000" b="1" dirty="0">
              <a:solidFill>
                <a:schemeClr val="tx1"/>
              </a:solidFill>
            </a:endParaRPr>
          </a:p>
        </p:txBody>
      </p:sp>
      <p:sp>
        <p:nvSpPr>
          <p:cNvPr id="16" name="圆角矩形 5">
            <a:extLst>
              <a:ext uri="{FF2B5EF4-FFF2-40B4-BE49-F238E27FC236}">
                <a16:creationId xmlns="" xmlns:a16="http://schemas.microsoft.com/office/drawing/2014/main" id="{848FF56B-6732-408F-9BF9-F482BC3997B0}"/>
              </a:ext>
            </a:extLst>
          </p:cNvPr>
          <p:cNvSpPr/>
          <p:nvPr/>
        </p:nvSpPr>
        <p:spPr>
          <a:xfrm>
            <a:off x="2915816" y="5517232"/>
            <a:ext cx="5688632" cy="7920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dirty="0" smtClean="0">
                <a:solidFill>
                  <a:schemeClr val="tx1"/>
                </a:solidFill>
                <a:latin typeface="微软雅黑" panose="020B0503020204020204" pitchFamily="34" charset="-122"/>
              </a:rPr>
              <a:t>四是直接将外省反馈的原始核对报告下发</a:t>
            </a:r>
            <a:r>
              <a:rPr lang="zh-CN" altLang="zh-CN" sz="2000" b="1" dirty="0" smtClean="0">
                <a:solidFill>
                  <a:schemeClr val="tx1"/>
                </a:solidFill>
                <a:latin typeface="微软雅黑" panose="020B0503020204020204" pitchFamily="34" charset="-122"/>
              </a:rPr>
              <a:t>。</a:t>
            </a: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3000"/>
                            </p:stCondLst>
                            <p:childTnLst>
                              <p:par>
                                <p:cTn id="11" presetID="3" presetClass="entr" presetSubtype="5" fill="hold" grpId="0" nodeType="after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blinds(vertical)">
                                      <p:cBhvr>
                                        <p:cTn id="13" dur="500"/>
                                        <p:tgtEl>
                                          <p:spTgt spid="13"/>
                                        </p:tgtEl>
                                      </p:cBhvr>
                                    </p:animEffect>
                                  </p:childTnLst>
                                </p:cTn>
                              </p:par>
                            </p:childTnLst>
                          </p:cTn>
                        </p:par>
                        <p:par>
                          <p:cTn id="14" fill="hold">
                            <p:stCondLst>
                              <p:cond delay="4500"/>
                            </p:stCondLst>
                            <p:childTnLst>
                              <p:par>
                                <p:cTn id="15" presetID="3" presetClass="entr" presetSubtype="5" fill="hold" grpId="0" nodeType="afterEffect">
                                  <p:stCondLst>
                                    <p:cond delay="5000"/>
                                  </p:stCondLst>
                                  <p:childTnLst>
                                    <p:set>
                                      <p:cBhvr>
                                        <p:cTn id="16" dur="1" fill="hold">
                                          <p:stCondLst>
                                            <p:cond delay="0"/>
                                          </p:stCondLst>
                                        </p:cTn>
                                        <p:tgtEl>
                                          <p:spTgt spid="14"/>
                                        </p:tgtEl>
                                        <p:attrNameLst>
                                          <p:attrName>style.visibility</p:attrName>
                                        </p:attrNameLst>
                                      </p:cBhvr>
                                      <p:to>
                                        <p:strVal val="visible"/>
                                      </p:to>
                                    </p:set>
                                    <p:animEffect transition="in" filter="blinds(vertical)">
                                      <p:cBhvr>
                                        <p:cTn id="17" dur="500"/>
                                        <p:tgtEl>
                                          <p:spTgt spid="14"/>
                                        </p:tgtEl>
                                      </p:cBhvr>
                                    </p:animEffect>
                                  </p:childTnLst>
                                </p:cTn>
                              </p:par>
                            </p:childTnLst>
                          </p:cTn>
                        </p:par>
                        <p:par>
                          <p:cTn id="18" fill="hold">
                            <p:stCondLst>
                              <p:cond delay="10000"/>
                            </p:stCondLst>
                            <p:childTnLst>
                              <p:par>
                                <p:cTn id="19" presetID="3" presetClass="entr" presetSubtype="5" fill="hold" grpId="0" nodeType="afterEffect">
                                  <p:stCondLst>
                                    <p:cond delay="5000"/>
                                  </p:stCondLst>
                                  <p:childTnLst>
                                    <p:set>
                                      <p:cBhvr>
                                        <p:cTn id="20" dur="1" fill="hold">
                                          <p:stCondLst>
                                            <p:cond delay="0"/>
                                          </p:stCondLst>
                                        </p:cTn>
                                        <p:tgtEl>
                                          <p:spTgt spid="15"/>
                                        </p:tgtEl>
                                        <p:attrNameLst>
                                          <p:attrName>style.visibility</p:attrName>
                                        </p:attrNameLst>
                                      </p:cBhvr>
                                      <p:to>
                                        <p:strVal val="visible"/>
                                      </p:to>
                                    </p:set>
                                    <p:animEffect transition="in" filter="blinds(vertical)">
                                      <p:cBhvr>
                                        <p:cTn id="21" dur="500"/>
                                        <p:tgtEl>
                                          <p:spTgt spid="15"/>
                                        </p:tgtEl>
                                      </p:cBhvr>
                                    </p:animEffect>
                                  </p:childTnLst>
                                </p:cTn>
                              </p:par>
                            </p:childTnLst>
                          </p:cTn>
                        </p:par>
                        <p:par>
                          <p:cTn id="22" fill="hold">
                            <p:stCondLst>
                              <p:cond delay="15500"/>
                            </p:stCondLst>
                            <p:childTnLst>
                              <p:par>
                                <p:cTn id="23" presetID="3" presetClass="entr" presetSubtype="5" fill="hold" grpId="0" nodeType="afterEffect">
                                  <p:stCondLst>
                                    <p:cond delay="5000"/>
                                  </p:stCondLst>
                                  <p:childTnLst>
                                    <p:set>
                                      <p:cBhvr>
                                        <p:cTn id="24" dur="1" fill="hold">
                                          <p:stCondLst>
                                            <p:cond delay="0"/>
                                          </p:stCondLst>
                                        </p:cTn>
                                        <p:tgtEl>
                                          <p:spTgt spid="16"/>
                                        </p:tgtEl>
                                        <p:attrNameLst>
                                          <p:attrName>style.visibility</p:attrName>
                                        </p:attrNameLst>
                                      </p:cBhvr>
                                      <p:to>
                                        <p:strVal val="visible"/>
                                      </p:to>
                                    </p:set>
                                    <p:animEffect transition="in" filter="blinds(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跨省核对</a:t>
            </a:r>
            <a:endParaRPr lang="zh-CN" altLang="en-US" sz="2200" dirty="0"/>
          </a:p>
        </p:txBody>
      </p:sp>
      <p:pic>
        <p:nvPicPr>
          <p:cNvPr id="129026" name="Picture 2"/>
          <p:cNvPicPr>
            <a:picLocks noChangeAspect="1" noChangeArrowheads="1"/>
          </p:cNvPicPr>
          <p:nvPr/>
        </p:nvPicPr>
        <p:blipFill>
          <a:blip r:embed="rId3" cstate="print"/>
          <a:srcRect/>
          <a:stretch>
            <a:fillRect/>
          </a:stretch>
        </p:blipFill>
        <p:spPr bwMode="auto">
          <a:xfrm>
            <a:off x="5835546" y="1844824"/>
            <a:ext cx="3032973" cy="4779104"/>
          </a:xfrm>
          <a:prstGeom prst="rect">
            <a:avLst/>
          </a:prstGeom>
          <a:noFill/>
          <a:ln w="9525">
            <a:noFill/>
            <a:miter lim="800000"/>
            <a:headEnd/>
            <a:tailEnd/>
          </a:ln>
        </p:spPr>
      </p:pic>
      <p:grpSp>
        <p:nvGrpSpPr>
          <p:cNvPr id="17" name="组合 16"/>
          <p:cNvGrpSpPr/>
          <p:nvPr/>
        </p:nvGrpSpPr>
        <p:grpSpPr>
          <a:xfrm>
            <a:off x="395536" y="3068960"/>
            <a:ext cx="6696744" cy="3096344"/>
            <a:chOff x="395536" y="3068960"/>
            <a:chExt cx="6696744" cy="3096344"/>
          </a:xfrm>
        </p:grpSpPr>
        <p:sp>
          <p:nvSpPr>
            <p:cNvPr id="9" name="文本框 99"/>
            <p:cNvSpPr txBox="1"/>
            <p:nvPr/>
          </p:nvSpPr>
          <p:spPr>
            <a:xfrm>
              <a:off x="395536" y="4221088"/>
              <a:ext cx="5616624" cy="1944216"/>
            </a:xfrm>
            <a:prstGeom prst="rect">
              <a:avLst/>
            </a:prstGeom>
            <a:noFill/>
            <a:ln w="9525">
              <a:noFill/>
            </a:ln>
          </p:spPr>
          <p:txBody>
            <a:bodyPr>
              <a:noAutofit/>
            </a:bodyPr>
            <a:lstStyle/>
            <a:p>
              <a:pPr marL="0" indent="0" eaLnBrk="1" latinLnBrk="0" hangingPunct="1">
                <a:lnSpc>
                  <a:spcPts val="2800"/>
                </a:lnSpc>
              </a:pPr>
              <a:r>
                <a:rPr lang="zh-CN" b="1" dirty="0" smtClean="0">
                  <a:latin typeface="华文楷体" panose="02010600040101010101" charset="-122"/>
                  <a:ea typeface="华文楷体" panose="02010600040101010101" charset="-122"/>
                  <a:cs typeface="华文楷体" panose="02010600040101010101" charset="-122"/>
                </a:rPr>
                <a:t>本</a:t>
              </a:r>
              <a:r>
                <a:rPr lang="zh-CN" b="1" dirty="0">
                  <a:latin typeface="华文楷体" panose="02010600040101010101" charset="-122"/>
                  <a:ea typeface="华文楷体" panose="02010600040101010101" charset="-122"/>
                  <a:cs typeface="华文楷体" panose="02010600040101010101" charset="-122"/>
                </a:rPr>
                <a:t>人同意授权</a:t>
              </a:r>
              <a:r>
                <a:rPr lang="en-US" b="1" u="sng" dirty="0">
                  <a:latin typeface="华文楷体" panose="02010600040101010101" charset="-122"/>
                  <a:ea typeface="华文楷体" panose="02010600040101010101" charset="-122"/>
                  <a:cs typeface="华文楷体" panose="02010600040101010101" charset="-122"/>
                </a:rPr>
                <a:t>              </a:t>
              </a:r>
              <a:r>
                <a:rPr lang="zh-CN" b="1" dirty="0">
                  <a:latin typeface="华文楷体" panose="02010600040101010101" charset="-122"/>
                  <a:ea typeface="华文楷体" panose="02010600040101010101" charset="-122"/>
                  <a:cs typeface="华文楷体" panose="02010600040101010101" charset="-122"/>
                </a:rPr>
                <a:t>（审批机构</a:t>
              </a:r>
              <a:r>
                <a:rPr lang="en-US" b="1" baseline="30000" dirty="0">
                  <a:latin typeface="华文楷体" panose="02010600040101010101" charset="-122"/>
                  <a:ea typeface="华文楷体" panose="02010600040101010101" charset="-122"/>
                  <a:cs typeface="华文楷体" panose="02010600040101010101" charset="-122"/>
                </a:rPr>
                <a:t>1</a:t>
              </a:r>
              <a:r>
                <a:rPr lang="zh-CN" b="1" dirty="0">
                  <a:latin typeface="华文楷体" panose="02010600040101010101" charset="-122"/>
                  <a:ea typeface="华文楷体" panose="02010600040101010101" charset="-122"/>
                  <a:cs typeface="华文楷体" panose="02010600040101010101" charset="-122"/>
                </a:rPr>
                <a:t>）及全国各级居民家庭经济状况核对机构通过司法机关</a:t>
              </a:r>
              <a:r>
                <a:rPr lang="en-US" b="1" baseline="30000" dirty="0">
                  <a:latin typeface="华文楷体" panose="02010600040101010101" charset="-122"/>
                  <a:ea typeface="华文楷体" panose="02010600040101010101" charset="-122"/>
                  <a:cs typeface="华文楷体" panose="02010600040101010101" charset="-122"/>
                </a:rPr>
                <a:t>2</a:t>
              </a:r>
              <a:r>
                <a:rPr lang="zh-CN" b="1" dirty="0">
                  <a:latin typeface="华文楷体" panose="02010600040101010101" charset="-122"/>
                  <a:ea typeface="华文楷体" panose="02010600040101010101" charset="-122"/>
                  <a:cs typeface="华文楷体" panose="02010600040101010101" charset="-122"/>
                </a:rPr>
                <a:t>、政府机构</a:t>
              </a:r>
              <a:r>
                <a:rPr lang="en-US" b="1" baseline="30000" dirty="0">
                  <a:latin typeface="华文楷体" panose="02010600040101010101" charset="-122"/>
                  <a:ea typeface="华文楷体" panose="02010600040101010101" charset="-122"/>
                  <a:cs typeface="华文楷体" panose="02010600040101010101" charset="-122"/>
                </a:rPr>
                <a:t>3</a:t>
              </a:r>
              <a:r>
                <a:rPr lang="zh-CN" b="1" dirty="0">
                  <a:latin typeface="华文楷体" panose="02010600040101010101" charset="-122"/>
                  <a:ea typeface="华文楷体" panose="02010600040101010101" charset="-122"/>
                  <a:cs typeface="华文楷体" panose="02010600040101010101" charset="-122"/>
                </a:rPr>
                <a:t>、群团组织</a:t>
              </a:r>
              <a:r>
                <a:rPr lang="en-US" b="1" baseline="30000" dirty="0">
                  <a:latin typeface="华文楷体" panose="02010600040101010101" charset="-122"/>
                  <a:ea typeface="华文楷体" panose="02010600040101010101" charset="-122"/>
                  <a:cs typeface="华文楷体" panose="02010600040101010101" charset="-122"/>
                </a:rPr>
                <a:t>4</a:t>
              </a:r>
              <a:r>
                <a:rPr lang="zh-CN" b="1" dirty="0">
                  <a:latin typeface="华文楷体" panose="02010600040101010101" charset="-122"/>
                  <a:ea typeface="华文楷体" panose="02010600040101010101" charset="-122"/>
                  <a:cs typeface="华文楷体" panose="02010600040101010101" charset="-122"/>
                </a:rPr>
                <a:t>、金融机构、提供货币资金转移服务的非银行支付机构、大数据管理及服务机构、公共事业单位、相关行业性组织和社会团体等涉及本人基本信息及家庭经济状况信息的机构、单位、部门</a:t>
              </a:r>
              <a:r>
                <a:rPr lang="en-US" altLang="zh-CN" b="1" dirty="0">
                  <a:latin typeface="华文楷体" panose="02010600040101010101" charset="-122"/>
                  <a:ea typeface="华文楷体" panose="02010600040101010101" charset="-122"/>
                  <a:cs typeface="华文楷体" panose="02010600040101010101" charset="-122"/>
                </a:rPr>
                <a:t>……</a:t>
              </a:r>
            </a:p>
          </p:txBody>
        </p:sp>
        <p:cxnSp>
          <p:nvCxnSpPr>
            <p:cNvPr id="6" name="直线箭头连接符 90"/>
            <p:cNvCxnSpPr/>
            <p:nvPr/>
          </p:nvCxnSpPr>
          <p:spPr>
            <a:xfrm flipV="1">
              <a:off x="5724128" y="3068960"/>
              <a:ext cx="1368152" cy="1152128"/>
            </a:xfrm>
            <a:prstGeom prst="straightConnector1">
              <a:avLst/>
            </a:prstGeom>
            <a:ln>
              <a:solidFill>
                <a:srgbClr val="E50012"/>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6" name="组合 15"/>
          <p:cNvGrpSpPr/>
          <p:nvPr/>
        </p:nvGrpSpPr>
        <p:grpSpPr>
          <a:xfrm>
            <a:off x="395537" y="764704"/>
            <a:ext cx="6264695" cy="3096344"/>
            <a:chOff x="395537" y="764704"/>
            <a:chExt cx="6264695" cy="3096344"/>
          </a:xfrm>
        </p:grpSpPr>
        <p:pic>
          <p:nvPicPr>
            <p:cNvPr id="7" name="图片 6"/>
            <p:cNvPicPr>
              <a:picLocks noChangeAspect="1"/>
            </p:cNvPicPr>
            <p:nvPr>
              <p:custDataLst>
                <p:tags r:id="rId1"/>
              </p:custDataLst>
            </p:nvPr>
          </p:nvPicPr>
          <p:blipFill>
            <a:blip r:embed="rId4" cstate="print"/>
            <a:stretch>
              <a:fillRect/>
            </a:stretch>
          </p:blipFill>
          <p:spPr>
            <a:xfrm>
              <a:off x="395537" y="764704"/>
              <a:ext cx="5721636" cy="3096344"/>
            </a:xfrm>
            <a:prstGeom prst="rect">
              <a:avLst/>
            </a:prstGeom>
          </p:spPr>
        </p:pic>
        <p:cxnSp>
          <p:nvCxnSpPr>
            <p:cNvPr id="8" name="直线箭头连接符 90"/>
            <p:cNvCxnSpPr/>
            <p:nvPr/>
          </p:nvCxnSpPr>
          <p:spPr>
            <a:xfrm>
              <a:off x="5724128" y="2060848"/>
              <a:ext cx="936104" cy="288032"/>
            </a:xfrm>
            <a:prstGeom prst="straightConnector1">
              <a:avLst/>
            </a:prstGeom>
            <a:ln>
              <a:solidFill>
                <a:srgbClr val="E50012"/>
              </a:solidFill>
              <a:headEnd type="arrow"/>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1000"/>
                                        <p:tgtEl>
                                          <p:spTgt spid="16"/>
                                        </p:tgtEl>
                                      </p:cBhvr>
                                    </p:animEffect>
                                  </p:childTnLst>
                                </p:cTn>
                              </p:par>
                            </p:childTnLst>
                          </p:cTn>
                        </p:par>
                        <p:par>
                          <p:cTn id="8" fill="hold">
                            <p:stCondLst>
                              <p:cond delay="2000"/>
                            </p:stCondLst>
                            <p:childTnLst>
                              <p:par>
                                <p:cTn id="9" presetID="5" presetClass="entr" presetSubtype="10" fill="hold" nodeType="afterEffect">
                                  <p:stCondLst>
                                    <p:cond delay="300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跨省核对</a:t>
            </a:r>
            <a:endParaRPr lang="zh-CN" altLang="en-US" sz="2200" dirty="0"/>
          </a:p>
        </p:txBody>
      </p:sp>
      <p:pic>
        <p:nvPicPr>
          <p:cNvPr id="4" name="图片 3"/>
          <p:cNvPicPr>
            <a:picLocks noChangeAspect="1"/>
          </p:cNvPicPr>
          <p:nvPr/>
        </p:nvPicPr>
        <p:blipFill>
          <a:blip r:embed="rId2" cstate="print"/>
          <a:srcRect l="-20184" t="-4314" b="-7295"/>
          <a:stretch>
            <a:fillRect/>
          </a:stretch>
        </p:blipFill>
        <p:spPr>
          <a:xfrm>
            <a:off x="179511" y="2420888"/>
            <a:ext cx="8784977" cy="4437112"/>
          </a:xfrm>
          <a:prstGeom prst="rect">
            <a:avLst/>
          </a:prstGeom>
        </p:spPr>
      </p:pic>
      <p:grpSp>
        <p:nvGrpSpPr>
          <p:cNvPr id="5" name="组合 4"/>
          <p:cNvGrpSpPr/>
          <p:nvPr/>
        </p:nvGrpSpPr>
        <p:grpSpPr>
          <a:xfrm>
            <a:off x="539552" y="620688"/>
            <a:ext cx="8136904" cy="2304256"/>
            <a:chOff x="395536" y="2538486"/>
            <a:chExt cx="8136904" cy="2304256"/>
          </a:xfrm>
        </p:grpSpPr>
        <p:sp>
          <p:nvSpPr>
            <p:cNvPr id="6" name="标题 17"/>
            <p:cNvSpPr txBox="1">
              <a:spLocks/>
            </p:cNvSpPr>
            <p:nvPr/>
          </p:nvSpPr>
          <p:spPr bwMode="auto">
            <a:xfrm>
              <a:off x="971600" y="2538486"/>
              <a:ext cx="7560840"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3800"/>
                </a:lnSpc>
              </a:pPr>
              <a:r>
                <a:rPr lang="zh-CN" altLang="zh-CN" sz="2000" b="1" kern="0" dirty="0" smtClean="0">
                  <a:solidFill>
                    <a:schemeClr val="tx1"/>
                  </a:solidFill>
                  <a:latin typeface="+mn-ea"/>
                  <a:ea typeface="+mn-ea"/>
                </a:rPr>
                <a:t>授权形式从原来的以户为单位签字授权，也就是一张授权书签一家人全部名字，改为</a:t>
              </a:r>
              <a:r>
                <a:rPr lang="zh-CN" altLang="zh-CN" sz="2000" b="1" kern="0" dirty="0" smtClean="0">
                  <a:latin typeface="+mn-ea"/>
                  <a:ea typeface="+mn-ea"/>
                </a:rPr>
                <a:t>一张授权书只签一个人，一家几口人，就签几张授权书，</a:t>
              </a:r>
              <a:r>
                <a:rPr lang="zh-CN" altLang="zh-CN" sz="2000" b="1" kern="0" dirty="0" smtClean="0">
                  <a:solidFill>
                    <a:schemeClr val="tx1"/>
                  </a:solidFill>
                  <a:latin typeface="+mn-ea"/>
                  <a:ea typeface="+mn-ea"/>
                </a:rPr>
                <a:t>比如，一家</a:t>
              </a:r>
              <a:r>
                <a:rPr lang="en-US" altLang="zh-CN" sz="2000" b="1" kern="0" dirty="0" smtClean="0">
                  <a:solidFill>
                    <a:schemeClr val="tx1"/>
                  </a:solidFill>
                  <a:latin typeface="+mn-ea"/>
                  <a:ea typeface="+mn-ea"/>
                </a:rPr>
                <a:t>5</a:t>
              </a:r>
              <a:r>
                <a:rPr lang="zh-CN" altLang="zh-CN" sz="2000" b="1" kern="0" dirty="0" smtClean="0">
                  <a:solidFill>
                    <a:schemeClr val="tx1"/>
                  </a:solidFill>
                  <a:latin typeface="+mn-ea"/>
                  <a:ea typeface="+mn-ea"/>
                </a:rPr>
                <a:t>口，要有</a:t>
              </a:r>
              <a:r>
                <a:rPr lang="en-US" altLang="zh-CN" sz="2000" b="1" kern="0" dirty="0" smtClean="0">
                  <a:solidFill>
                    <a:schemeClr val="tx1"/>
                  </a:solidFill>
                  <a:latin typeface="+mn-ea"/>
                  <a:ea typeface="+mn-ea"/>
                </a:rPr>
                <a:t>5</a:t>
              </a:r>
              <a:r>
                <a:rPr lang="zh-CN" altLang="zh-CN" sz="2000" b="1" kern="0" dirty="0" smtClean="0">
                  <a:solidFill>
                    <a:schemeClr val="tx1"/>
                  </a:solidFill>
                  <a:latin typeface="+mn-ea"/>
                  <a:ea typeface="+mn-ea"/>
                </a:rPr>
                <a:t>张授权书，上传的授权书附件要传</a:t>
              </a:r>
              <a:r>
                <a:rPr lang="en-US" altLang="zh-CN" sz="2000" b="1" kern="0" dirty="0" smtClean="0">
                  <a:solidFill>
                    <a:schemeClr val="tx1"/>
                  </a:solidFill>
                  <a:latin typeface="+mn-ea"/>
                  <a:ea typeface="+mn-ea"/>
                </a:rPr>
                <a:t>5</a:t>
              </a:r>
              <a:r>
                <a:rPr lang="zh-CN" altLang="zh-CN" sz="2000" b="1" kern="0" dirty="0" smtClean="0">
                  <a:solidFill>
                    <a:schemeClr val="tx1"/>
                  </a:solidFill>
                  <a:latin typeface="+mn-ea"/>
                  <a:ea typeface="+mn-ea"/>
                </a:rPr>
                <a:t>个。</a:t>
              </a:r>
              <a:endParaRPr lang="en-US" altLang="zh-CN" sz="2000" b="1" kern="0" dirty="0" smtClean="0">
                <a:solidFill>
                  <a:schemeClr val="tx1"/>
                </a:solidFill>
                <a:latin typeface="+mn-ea"/>
                <a:ea typeface="+mn-ea"/>
              </a:endParaRPr>
            </a:p>
          </p:txBody>
        </p:sp>
        <p:sp>
          <p:nvSpPr>
            <p:cNvPr id="7" name="五角星 6"/>
            <p:cNvSpPr/>
            <p:nvPr/>
          </p:nvSpPr>
          <p:spPr>
            <a:xfrm>
              <a:off x="395536" y="2682502"/>
              <a:ext cx="432048" cy="432048"/>
            </a:xfrm>
            <a:prstGeom prst="star5">
              <a:avLst/>
            </a:prstGeom>
            <a:solidFill>
              <a:srgbClr val="FF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500"/>
                            </p:stCondLst>
                            <p:childTnLst>
                              <p:par>
                                <p:cTn id="11" presetID="29"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7010400" cy="585788"/>
          </a:xfrm>
        </p:spPr>
        <p:txBody>
          <a:bodyPr/>
          <a:lstStyle/>
          <a:p>
            <a:r>
              <a:rPr lang="zh-CN" altLang="en-US" sz="2200" dirty="0" smtClean="0">
                <a:solidFill>
                  <a:schemeClr val="tx1"/>
                </a:solidFill>
              </a:rPr>
              <a:t>金融查询</a:t>
            </a:r>
            <a:endParaRPr lang="zh-CN" altLang="en-US" sz="2200" dirty="0">
              <a:solidFill>
                <a:schemeClr val="tx1"/>
              </a:solidFill>
            </a:endParaRPr>
          </a:p>
        </p:txBody>
      </p:sp>
      <p:grpSp>
        <p:nvGrpSpPr>
          <p:cNvPr id="7" name="组合 6"/>
          <p:cNvGrpSpPr/>
          <p:nvPr/>
        </p:nvGrpSpPr>
        <p:grpSpPr>
          <a:xfrm>
            <a:off x="611560" y="2060848"/>
            <a:ext cx="2206191" cy="2448272"/>
            <a:chOff x="827584" y="3284984"/>
            <a:chExt cx="2206191" cy="2448272"/>
          </a:xfrm>
        </p:grpSpPr>
        <p:sp>
          <p:nvSpPr>
            <p:cNvPr id="8" name="燕尾形箭头 7"/>
            <p:cNvSpPr/>
            <p:nvPr/>
          </p:nvSpPr>
          <p:spPr>
            <a:xfrm>
              <a:off x="2339752" y="4221088"/>
              <a:ext cx="694023" cy="576064"/>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9" name="圆角矩形 5">
              <a:extLst>
                <a:ext uri="{FF2B5EF4-FFF2-40B4-BE49-F238E27FC236}">
                  <a16:creationId xmlns="" xmlns:a16="http://schemas.microsoft.com/office/drawing/2014/main" id="{848FF56B-6732-408F-9BF9-F482BC3997B0}"/>
                </a:ext>
              </a:extLst>
            </p:cNvPr>
            <p:cNvSpPr/>
            <p:nvPr/>
          </p:nvSpPr>
          <p:spPr>
            <a:xfrm>
              <a:off x="827584" y="3284984"/>
              <a:ext cx="1440160" cy="24482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金融查询</a:t>
              </a:r>
              <a:endParaRPr lang="en-US" altLang="zh-CN" sz="2000" b="1" dirty="0" smtClean="0">
                <a:solidFill>
                  <a:schemeClr val="tx1"/>
                </a:solidFill>
              </a:endParaRPr>
            </a:p>
          </p:txBody>
        </p:sp>
      </p:grpSp>
      <p:sp>
        <p:nvSpPr>
          <p:cNvPr id="10" name="圆角矩形 5">
            <a:extLst>
              <a:ext uri="{FF2B5EF4-FFF2-40B4-BE49-F238E27FC236}">
                <a16:creationId xmlns="" xmlns:a16="http://schemas.microsoft.com/office/drawing/2014/main" id="{848FF56B-6732-408F-9BF9-F482BC3997B0}"/>
              </a:ext>
            </a:extLst>
          </p:cNvPr>
          <p:cNvSpPr/>
          <p:nvPr/>
        </p:nvSpPr>
        <p:spPr>
          <a:xfrm>
            <a:off x="2915816" y="1268760"/>
            <a:ext cx="5688632" cy="115212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dirty="0" smtClean="0">
                <a:solidFill>
                  <a:schemeClr val="tx1"/>
                </a:solidFill>
                <a:latin typeface="微软雅黑" panose="020B0503020204020204" pitchFamily="34" charset="-122"/>
              </a:rPr>
              <a:t>一是</a:t>
            </a:r>
            <a:r>
              <a:rPr lang="zh-CN" altLang="en-US" sz="2000" b="1" dirty="0" smtClean="0">
                <a:solidFill>
                  <a:schemeClr val="tx1"/>
                </a:solidFill>
              </a:rPr>
              <a:t>金融查询业务仅对已生成新申请核对报告以及复核报告的对象家庭开展，中台已做技术控制。</a:t>
            </a:r>
            <a:endParaRPr lang="en-US" altLang="zh-CN" sz="2000" b="1" dirty="0" smtClean="0">
              <a:solidFill>
                <a:schemeClr val="tx1"/>
              </a:solidFill>
            </a:endParaRPr>
          </a:p>
        </p:txBody>
      </p:sp>
      <p:sp>
        <p:nvSpPr>
          <p:cNvPr id="11" name="圆角矩形 5">
            <a:extLst>
              <a:ext uri="{FF2B5EF4-FFF2-40B4-BE49-F238E27FC236}">
                <a16:creationId xmlns="" xmlns:a16="http://schemas.microsoft.com/office/drawing/2014/main" id="{848FF56B-6732-408F-9BF9-F482BC3997B0}"/>
              </a:ext>
            </a:extLst>
          </p:cNvPr>
          <p:cNvSpPr/>
          <p:nvPr/>
        </p:nvSpPr>
        <p:spPr>
          <a:xfrm>
            <a:off x="2915816" y="2780928"/>
            <a:ext cx="5688632" cy="1080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en-US" sz="2000" b="1" dirty="0" smtClean="0">
                <a:solidFill>
                  <a:schemeClr val="tx1"/>
                </a:solidFill>
                <a:latin typeface="微软雅黑" panose="020B0503020204020204" pitchFamily="34" charset="-122"/>
              </a:rPr>
              <a:t>二是</a:t>
            </a:r>
            <a:r>
              <a:rPr lang="zh-CN" altLang="en-US" sz="2000" b="1" dirty="0" smtClean="0">
                <a:solidFill>
                  <a:schemeClr val="tx1"/>
                </a:solidFill>
              </a:rPr>
              <a:t>省里和银行对查询对象授权书做双重核验，没有授权书，不予查询。</a:t>
            </a:r>
            <a:endParaRPr lang="en-US" altLang="zh-CN" sz="2000" b="1" dirty="0" smtClean="0">
              <a:solidFill>
                <a:schemeClr val="tx1"/>
              </a:solidFill>
              <a:latin typeface="微软雅黑" panose="020B0503020204020204" pitchFamily="34" charset="-122"/>
            </a:endParaRPr>
          </a:p>
        </p:txBody>
      </p:sp>
      <p:sp>
        <p:nvSpPr>
          <p:cNvPr id="12" name="圆角矩形 5">
            <a:extLst>
              <a:ext uri="{FF2B5EF4-FFF2-40B4-BE49-F238E27FC236}">
                <a16:creationId xmlns="" xmlns:a16="http://schemas.microsoft.com/office/drawing/2014/main" id="{848FF56B-6732-408F-9BF9-F482BC3997B0}"/>
              </a:ext>
            </a:extLst>
          </p:cNvPr>
          <p:cNvSpPr/>
          <p:nvPr/>
        </p:nvSpPr>
        <p:spPr>
          <a:xfrm>
            <a:off x="2915816" y="4221088"/>
            <a:ext cx="5688632" cy="12241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300"/>
              </a:lnSpc>
            </a:pPr>
            <a:r>
              <a:rPr lang="zh-CN" altLang="en-US" sz="2000" b="1" dirty="0" smtClean="0">
                <a:solidFill>
                  <a:schemeClr val="tx1"/>
                </a:solidFill>
                <a:latin typeface="微软雅黑" panose="020B0503020204020204" pitchFamily="34" charset="-122"/>
              </a:rPr>
              <a:t>三是</a:t>
            </a:r>
            <a:r>
              <a:rPr lang="zh-CN" altLang="en-US" sz="2000" b="1" dirty="0" smtClean="0">
                <a:solidFill>
                  <a:schemeClr val="tx1"/>
                </a:solidFill>
              </a:rPr>
              <a:t>在对</a:t>
            </a:r>
            <a:r>
              <a:rPr lang="zh-CN" altLang="en-US" sz="2000" b="1" dirty="0" smtClean="0">
                <a:solidFill>
                  <a:schemeClr val="tx1"/>
                </a:solidFill>
                <a:latin typeface="微软雅黑" panose="020B0503020204020204" pitchFamily="34" charset="-122"/>
              </a:rPr>
              <a:t>各</a:t>
            </a:r>
            <a:r>
              <a:rPr lang="zh-CN" altLang="zh-CN" sz="2000" b="1" dirty="0" smtClean="0">
                <a:solidFill>
                  <a:schemeClr val="tx1"/>
                </a:solidFill>
                <a:latin typeface="微软雅黑" panose="020B0503020204020204" pitchFamily="34" charset="-122"/>
              </a:rPr>
              <a:t>银行结果</a:t>
            </a:r>
            <a:r>
              <a:rPr lang="zh-CN" altLang="en-US" sz="2000" b="1" dirty="0" smtClean="0">
                <a:solidFill>
                  <a:schemeClr val="tx1"/>
                </a:solidFill>
                <a:latin typeface="微软雅黑" panose="020B0503020204020204" pitchFamily="34" charset="-122"/>
              </a:rPr>
              <a:t>进行</a:t>
            </a:r>
            <a:r>
              <a:rPr lang="zh-CN" altLang="zh-CN" sz="2000" b="1" dirty="0" smtClean="0">
                <a:solidFill>
                  <a:schemeClr val="tx1"/>
                </a:solidFill>
                <a:latin typeface="微软雅黑" panose="020B0503020204020204" pitchFamily="34" charset="-122"/>
              </a:rPr>
              <a:t>加总</a:t>
            </a:r>
            <a:r>
              <a:rPr lang="zh-CN" altLang="en-US" sz="2000" b="1" dirty="0" smtClean="0">
                <a:solidFill>
                  <a:schemeClr val="tx1"/>
                </a:solidFill>
                <a:latin typeface="微软雅黑" panose="020B0503020204020204" pitchFamily="34" charset="-122"/>
              </a:rPr>
              <a:t>后</a:t>
            </a:r>
            <a:r>
              <a:rPr lang="zh-CN" altLang="zh-CN" sz="2000" b="1" dirty="0" smtClean="0">
                <a:solidFill>
                  <a:schemeClr val="tx1"/>
                </a:solidFill>
                <a:latin typeface="微软雅黑" panose="020B0503020204020204" pitchFamily="34" charset="-122"/>
              </a:rPr>
              <a:t>，</a:t>
            </a:r>
            <a:r>
              <a:rPr lang="zh-CN" altLang="zh-CN" sz="2000" b="1" dirty="0" smtClean="0">
                <a:solidFill>
                  <a:srgbClr val="FF0000"/>
                </a:solidFill>
                <a:latin typeface="微软雅黑" panose="020B0503020204020204" pitchFamily="34" charset="-122"/>
              </a:rPr>
              <a:t>归入相应档次，</a:t>
            </a:r>
            <a:r>
              <a:rPr lang="zh-CN" altLang="zh-CN" sz="2000" b="1" dirty="0" smtClean="0">
                <a:solidFill>
                  <a:schemeClr val="tx1"/>
                </a:solidFill>
                <a:latin typeface="微软雅黑" panose="020B0503020204020204" pitchFamily="34" charset="-122"/>
              </a:rPr>
              <a:t>附带</a:t>
            </a:r>
            <a:r>
              <a:rPr lang="zh-CN" altLang="en-US" sz="2000" b="1" dirty="0" smtClean="0">
                <a:solidFill>
                  <a:schemeClr val="tx1"/>
                </a:solidFill>
                <a:latin typeface="微软雅黑" panose="020B0503020204020204" pitchFamily="34" charset="-122"/>
              </a:rPr>
              <a:t>对应的</a:t>
            </a:r>
            <a:r>
              <a:rPr lang="zh-CN" altLang="zh-CN" sz="2000" b="1" dirty="0" smtClean="0">
                <a:solidFill>
                  <a:schemeClr val="tx1"/>
                </a:solidFill>
                <a:latin typeface="微软雅黑" panose="020B0503020204020204" pitchFamily="34" charset="-122"/>
              </a:rPr>
              <a:t>银行卡号（存折号）后</a:t>
            </a:r>
            <a:r>
              <a:rPr lang="en-US" altLang="zh-CN" sz="2000" b="1" dirty="0" smtClean="0">
                <a:solidFill>
                  <a:schemeClr val="tx1"/>
                </a:solidFill>
                <a:latin typeface="微软雅黑" panose="020B0503020204020204" pitchFamily="34" charset="-122"/>
              </a:rPr>
              <a:t>6</a:t>
            </a:r>
            <a:r>
              <a:rPr lang="zh-CN" altLang="zh-CN" sz="2000" b="1" dirty="0" smtClean="0">
                <a:solidFill>
                  <a:schemeClr val="tx1"/>
                </a:solidFill>
                <a:latin typeface="微软雅黑" panose="020B0503020204020204" pitchFamily="34" charset="-122"/>
              </a:rPr>
              <a:t>位反馈。</a:t>
            </a:r>
            <a:endParaRPr lang="zh-CN" altLang="en-US" sz="2000" b="1" dirty="0">
              <a:solidFill>
                <a:schemeClr val="tx1"/>
              </a:solidFill>
            </a:endParaRPr>
          </a:p>
        </p:txBody>
      </p:sp>
    </p:spTree>
    <p:extLst>
      <p:ext uri="{BB962C8B-B14F-4D97-AF65-F5344CB8AC3E}">
        <p14:creationId xmlns="" xmlns:p14="http://schemas.microsoft.com/office/powerpoint/2010/main" val="40344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3000"/>
                            </p:stCondLst>
                            <p:childTnLst>
                              <p:par>
                                <p:cTn id="11" presetID="3" presetClass="entr" presetSubtype="5"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linds(vertical)">
                                      <p:cBhvr>
                                        <p:cTn id="13" dur="500"/>
                                        <p:tgtEl>
                                          <p:spTgt spid="10"/>
                                        </p:tgtEl>
                                      </p:cBhvr>
                                    </p:animEffect>
                                  </p:childTnLst>
                                </p:cTn>
                              </p:par>
                            </p:childTnLst>
                          </p:cTn>
                        </p:par>
                        <p:par>
                          <p:cTn id="14" fill="hold">
                            <p:stCondLst>
                              <p:cond delay="4500"/>
                            </p:stCondLst>
                            <p:childTnLst>
                              <p:par>
                                <p:cTn id="15" presetID="3" presetClass="entr" presetSubtype="5" fill="hold" grpId="0" nodeType="afterEffect">
                                  <p:stCondLst>
                                    <p:cond delay="500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500"/>
                                        <p:tgtEl>
                                          <p:spTgt spid="11"/>
                                        </p:tgtEl>
                                      </p:cBhvr>
                                    </p:animEffect>
                                  </p:childTnLst>
                                </p:cTn>
                              </p:par>
                            </p:childTnLst>
                          </p:cTn>
                        </p:par>
                        <p:par>
                          <p:cTn id="18" fill="hold">
                            <p:stCondLst>
                              <p:cond delay="10000"/>
                            </p:stCondLst>
                            <p:childTnLst>
                              <p:par>
                                <p:cTn id="19" presetID="3" presetClass="entr" presetSubtype="5" fill="hold" grpId="0" nodeType="afterEffect">
                                  <p:stCondLst>
                                    <p:cond delay="5000"/>
                                  </p:stCondLst>
                                  <p:childTnLst>
                                    <p:set>
                                      <p:cBhvr>
                                        <p:cTn id="20" dur="1" fill="hold">
                                          <p:stCondLst>
                                            <p:cond delay="0"/>
                                          </p:stCondLst>
                                        </p:cTn>
                                        <p:tgtEl>
                                          <p:spTgt spid="12"/>
                                        </p:tgtEl>
                                        <p:attrNameLst>
                                          <p:attrName>style.visibility</p:attrName>
                                        </p:attrNameLst>
                                      </p:cBhvr>
                                      <p:to>
                                        <p:strVal val="visible"/>
                                      </p:to>
                                    </p:set>
                                    <p:animEffect transition="in" filter="blinds(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stretch>
            <a:fillRect/>
          </a:stretch>
        </p:blipFill>
        <p:spPr>
          <a:xfrm>
            <a:off x="467544" y="2578477"/>
            <a:ext cx="8181771" cy="3802851"/>
          </a:xfrm>
          <a:prstGeom prst="rect">
            <a:avLst/>
          </a:prstGeom>
        </p:spPr>
      </p:pic>
      <p:sp>
        <p:nvSpPr>
          <p:cNvPr id="5" name="标题 17"/>
          <p:cNvSpPr txBox="1">
            <a:spLocks/>
          </p:cNvSpPr>
          <p:nvPr/>
        </p:nvSpPr>
        <p:spPr bwMode="auto">
          <a:xfrm>
            <a:off x="547936" y="692696"/>
            <a:ext cx="7912496"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bg1"/>
                </a:solidFill>
                <a:latin typeface="+mn-ea"/>
                <a:ea typeface="+mn-ea"/>
              </a:rPr>
              <a:t>在核对业务申请板块中，找到“救助委托对象”，也就是自己层级审核发起过的对象</a:t>
            </a:r>
            <a:r>
              <a:rPr lang="zh-CN" altLang="zh-CN" sz="2000" b="1" kern="0" dirty="0" smtClean="0">
                <a:solidFill>
                  <a:schemeClr val="bg1"/>
                </a:solidFill>
                <a:latin typeface="+mn-ea"/>
                <a:ea typeface="+mn-ea"/>
              </a:rPr>
              <a:t>。</a:t>
            </a:r>
            <a:r>
              <a:rPr lang="zh-CN" altLang="en-US" sz="2000" b="1" kern="0" dirty="0" smtClean="0">
                <a:solidFill>
                  <a:schemeClr val="tx1"/>
                </a:solidFill>
                <a:latin typeface="+mn-ea"/>
                <a:ea typeface="+mn-ea"/>
              </a:rPr>
              <a:t>选中你要发起跨省核对的对象，生成批次。这里既可以单户发起，也可以多户成批发起。</a:t>
            </a:r>
            <a:endParaRPr lang="en-US" altLang="zh-CN" sz="2000" b="1" kern="0" dirty="0" smtClean="0">
              <a:solidFill>
                <a:schemeClr val="tx1"/>
              </a:solidFill>
              <a:latin typeface="+mn-ea"/>
              <a:ea typeface="+mn-ea"/>
            </a:endParaRPr>
          </a:p>
        </p:txBody>
      </p:sp>
      <p:sp>
        <p:nvSpPr>
          <p:cNvPr id="3" name="标题 17"/>
          <p:cNvSpPr txBox="1">
            <a:spLocks/>
          </p:cNvSpPr>
          <p:nvPr/>
        </p:nvSpPr>
        <p:spPr bwMode="auto">
          <a:xfrm>
            <a:off x="539552" y="692696"/>
            <a:ext cx="806489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tx1"/>
                </a:solidFill>
                <a:latin typeface="+mn-ea"/>
                <a:ea typeface="+mn-ea"/>
              </a:rPr>
              <a:t>在核对业务申请板块中，找到“救助委托对象”，也就是自己层级审核发起过的对象</a:t>
            </a:r>
            <a:r>
              <a:rPr lang="zh-CN" altLang="zh-CN" sz="2000" b="1" kern="0" dirty="0" smtClean="0">
                <a:solidFill>
                  <a:schemeClr val="tx1"/>
                </a:solidFill>
                <a:latin typeface="+mn-ea"/>
                <a:ea typeface="+mn-ea"/>
              </a:rPr>
              <a:t>。</a:t>
            </a:r>
            <a:endParaRPr lang="en-US" altLang="zh-CN" sz="2000" b="1" kern="0" dirty="0" smtClean="0">
              <a:solidFill>
                <a:schemeClr val="bg1"/>
              </a:solidFill>
              <a:latin typeface="+mn-ea"/>
              <a:ea typeface="+mn-ea"/>
            </a:endParaRPr>
          </a:p>
        </p:txBody>
      </p:sp>
      <p:pic>
        <p:nvPicPr>
          <p:cNvPr id="4" name="图片 3"/>
          <p:cNvPicPr/>
          <p:nvPr/>
        </p:nvPicPr>
        <p:blipFill>
          <a:blip r:embed="rId3" cstate="print"/>
          <a:stretch>
            <a:fillRect/>
          </a:stretch>
        </p:blipFill>
        <p:spPr>
          <a:xfrm>
            <a:off x="467544" y="2564904"/>
            <a:ext cx="8208912" cy="3816424"/>
          </a:xfrm>
          <a:prstGeom prst="rect">
            <a:avLst/>
          </a:prstGeom>
        </p:spPr>
      </p:pic>
      <p:pic>
        <p:nvPicPr>
          <p:cNvPr id="6" name="图片 5"/>
          <p:cNvPicPr/>
          <p:nvPr/>
        </p:nvPicPr>
        <p:blipFill>
          <a:blip r:embed="rId4" cstate="print"/>
          <a:stretch>
            <a:fillRect/>
          </a:stretch>
        </p:blipFill>
        <p:spPr>
          <a:xfrm>
            <a:off x="467544" y="2564904"/>
            <a:ext cx="8208912" cy="3816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1000"/>
                                        <p:tgtEl>
                                          <p:spTgt spid="3">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par>
                          <p:cTn id="14" fill="hold">
                            <p:stCondLst>
                              <p:cond delay="4000"/>
                            </p:stCondLst>
                            <p:childTnLst>
                              <p:par>
                                <p:cTn id="15" presetID="4" presetClass="entr" presetSubtype="32" fill="hold" nodeType="afterEffect">
                                  <p:stCondLst>
                                    <p:cond delay="30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out)">
                                      <p:cBhvr>
                                        <p:cTn id="17" dur="1000"/>
                                        <p:tgtEl>
                                          <p:spTgt spid="5">
                                            <p:txEl>
                                              <p:pRg st="0" end="0"/>
                                            </p:txEl>
                                          </p:spTgt>
                                        </p:tgtEl>
                                      </p:cBhvr>
                                    </p:animEffect>
                                  </p:childTnLst>
                                </p:cTn>
                              </p:par>
                            </p:childTnLst>
                          </p:cTn>
                        </p:par>
                        <p:par>
                          <p:cTn id="18" fill="hold">
                            <p:stCondLst>
                              <p:cond delay="8000"/>
                            </p:stCondLst>
                            <p:childTnLst>
                              <p:par>
                                <p:cTn id="19" presetID="17" presetClass="entr" presetSubtype="10"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childTnLst>
                          </p:cTn>
                        </p:par>
                        <p:par>
                          <p:cTn id="23" fill="hold">
                            <p:stCondLst>
                              <p:cond delay="10000"/>
                            </p:stCondLst>
                            <p:childTnLst>
                              <p:par>
                                <p:cTn id="24" presetID="17" presetClass="entr" presetSubtype="10" fill="hold" nodeType="afterEffect">
                                  <p:stCondLst>
                                    <p:cond delay="2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核对的政策体系</a:t>
            </a:r>
            <a:endParaRPr lang="zh-CN" altLang="en-US" sz="2200" dirty="0"/>
          </a:p>
        </p:txBody>
      </p:sp>
      <p:grpSp>
        <p:nvGrpSpPr>
          <p:cNvPr id="11" name="组合 10"/>
          <p:cNvGrpSpPr/>
          <p:nvPr/>
        </p:nvGrpSpPr>
        <p:grpSpPr>
          <a:xfrm>
            <a:off x="611560" y="3356992"/>
            <a:ext cx="7920880" cy="2736304"/>
            <a:chOff x="611560" y="3356992"/>
            <a:chExt cx="7920880" cy="2736304"/>
          </a:xfrm>
        </p:grpSpPr>
        <p:sp>
          <p:nvSpPr>
            <p:cNvPr id="5" name="圆角矩形 5">
              <a:extLst>
                <a:ext uri="{FF2B5EF4-FFF2-40B4-BE49-F238E27FC236}">
                  <a16:creationId xmlns="" xmlns:a16="http://schemas.microsoft.com/office/drawing/2014/main" id="{848FF56B-6732-408F-9BF9-F482BC3997B0}"/>
                </a:ext>
              </a:extLst>
            </p:cNvPr>
            <p:cNvSpPr/>
            <p:nvPr/>
          </p:nvSpPr>
          <p:spPr>
            <a:xfrm>
              <a:off x="1619672" y="3356992"/>
              <a:ext cx="6912768" cy="273630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
                <a:lnSpc>
                  <a:spcPts val="4000"/>
                </a:lnSpc>
              </a:pPr>
              <a:r>
                <a:rPr lang="en-US" altLang="zh-CN" sz="2000" b="1" dirty="0" smtClean="0">
                  <a:latin typeface="Times New Roman" pitchFamily="18" charset="0"/>
                  <a:cs typeface="Times New Roman" pitchFamily="18" charset="0"/>
                </a:rPr>
                <a:t>        </a:t>
              </a:r>
              <a:r>
                <a:rPr lang="zh-CN" altLang="zh-CN" sz="2000" b="1" dirty="0" smtClean="0">
                  <a:latin typeface="Times New Roman" pitchFamily="18" charset="0"/>
                  <a:cs typeface="Times New Roman" pitchFamily="18" charset="0"/>
                </a:rPr>
                <a:t>用</a:t>
              </a:r>
              <a:r>
                <a:rPr lang="en-US" altLang="zh-CN" sz="2000" b="1" dirty="0" smtClean="0">
                  <a:latin typeface="Times New Roman" pitchFamily="18" charset="0"/>
                  <a:cs typeface="Times New Roman" pitchFamily="18" charset="0"/>
                </a:rPr>
                <a:t>3</a:t>
              </a:r>
              <a:r>
                <a:rPr lang="zh-CN" altLang="zh-CN" sz="2000" b="1" dirty="0" smtClean="0">
                  <a:latin typeface="Times New Roman" pitchFamily="18" charset="0"/>
                  <a:cs typeface="Times New Roman" pitchFamily="18" charset="0"/>
                </a:rPr>
                <a:t>年左右时间，</a:t>
              </a:r>
              <a:r>
                <a:rPr lang="zh-CN" altLang="zh-CN" sz="2000" b="1" dirty="0" smtClean="0">
                  <a:solidFill>
                    <a:srgbClr val="FF0000"/>
                  </a:solidFill>
                  <a:latin typeface="Times New Roman" pitchFamily="18" charset="0"/>
                  <a:cs typeface="Times New Roman" pitchFamily="18" charset="0"/>
                </a:rPr>
                <a:t>健全完善跨部门、多层次、互联互通、信息共享、业务协同的社会救助家庭经济状况核对机制，</a:t>
              </a:r>
              <a:r>
                <a:rPr lang="zh-CN" altLang="zh-CN" sz="2000" b="1" dirty="0" smtClean="0">
                  <a:latin typeface="Times New Roman" pitchFamily="18" charset="0"/>
                  <a:cs typeface="Times New Roman" pitchFamily="18" charset="0"/>
                </a:rPr>
                <a:t>推动形成全面覆盖、横向联动、纵向贯通的全省一体化核对网络，充分发挥核对机制在兜底保障基本民生工作中的基础支撑作用，为保障和改善民生提供有力支持。</a:t>
              </a:r>
              <a:endParaRPr lang="zh-CN" altLang="en-US" sz="2000" b="1" dirty="0">
                <a:latin typeface="Times New Roman" pitchFamily="18" charset="0"/>
                <a:cs typeface="Times New Roman" pitchFamily="18" charset="0"/>
              </a:endParaRPr>
            </a:p>
          </p:txBody>
        </p:sp>
        <p:sp>
          <p:nvSpPr>
            <p:cNvPr id="8" name="右箭头 7"/>
            <p:cNvSpPr/>
            <p:nvPr/>
          </p:nvSpPr>
          <p:spPr>
            <a:xfrm>
              <a:off x="611560" y="4365104"/>
              <a:ext cx="792088" cy="576064"/>
            </a:xfrm>
            <a:prstGeom prst="rightArrow">
              <a:avLst>
                <a:gd name="adj1" fmla="val 65032"/>
                <a:gd name="adj2" fmla="val 50000"/>
              </a:avLst>
            </a:prstGeom>
            <a:solidFill>
              <a:srgbClr val="1F8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grpSp>
      <p:grpSp>
        <p:nvGrpSpPr>
          <p:cNvPr id="10" name="组合 9"/>
          <p:cNvGrpSpPr/>
          <p:nvPr/>
        </p:nvGrpSpPr>
        <p:grpSpPr>
          <a:xfrm>
            <a:off x="611560" y="1124744"/>
            <a:ext cx="7881576" cy="1728192"/>
            <a:chOff x="572256" y="1124744"/>
            <a:chExt cx="7881576" cy="1728192"/>
          </a:xfrm>
        </p:grpSpPr>
        <p:sp>
          <p:nvSpPr>
            <p:cNvPr id="4" name="圆角矩形 5">
              <a:extLst>
                <a:ext uri="{FF2B5EF4-FFF2-40B4-BE49-F238E27FC236}">
                  <a16:creationId xmlns="" xmlns:a16="http://schemas.microsoft.com/office/drawing/2014/main" id="{848FF56B-6732-408F-9BF9-F482BC3997B0}"/>
                </a:ext>
              </a:extLst>
            </p:cNvPr>
            <p:cNvSpPr/>
            <p:nvPr/>
          </p:nvSpPr>
          <p:spPr>
            <a:xfrm>
              <a:off x="1580368" y="1124744"/>
              <a:ext cx="6873464" cy="172819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
                <a:lnSpc>
                  <a:spcPts val="4000"/>
                </a:lnSpc>
              </a:pPr>
              <a:r>
                <a:rPr lang="zh-CN" altLang="en-US" sz="2000" b="1" dirty="0" smtClean="0"/>
                <a:t>        核对机构依法接受相关救助保障职能部门委托，对授权核对的家庭有关成员指定时期的收入状况、财产状况及支出状况开展调查和核对。</a:t>
              </a:r>
              <a:endParaRPr lang="zh-CN" altLang="en-US" sz="2000" b="1" dirty="0"/>
            </a:p>
          </p:txBody>
        </p:sp>
        <p:sp>
          <p:nvSpPr>
            <p:cNvPr id="9" name="右箭头 8"/>
            <p:cNvSpPr/>
            <p:nvPr/>
          </p:nvSpPr>
          <p:spPr>
            <a:xfrm>
              <a:off x="572256" y="1700808"/>
              <a:ext cx="831392" cy="576064"/>
            </a:xfrm>
            <a:prstGeom prst="rightArrow">
              <a:avLst>
                <a:gd name="adj1" fmla="val 65032"/>
                <a:gd name="adj2" fmla="val 50000"/>
              </a:avLst>
            </a:prstGeom>
            <a:solidFill>
              <a:srgbClr val="1F8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par>
                          <p:cTn id="8" fill="hold">
                            <p:stCondLst>
                              <p:cond delay="1500"/>
                            </p:stCondLst>
                            <p:childTnLst>
                              <p:par>
                                <p:cTn id="9" presetID="3" presetClass="entr" presetSubtype="5" fill="hold"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blinds(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cstate="print"/>
          <a:stretch>
            <a:fillRect/>
          </a:stretch>
        </p:blipFill>
        <p:spPr>
          <a:xfrm>
            <a:off x="539552" y="2204864"/>
            <a:ext cx="8064896" cy="4032448"/>
          </a:xfrm>
          <a:prstGeom prst="rect">
            <a:avLst/>
          </a:prstGeom>
        </p:spPr>
      </p:pic>
      <p:sp>
        <p:nvSpPr>
          <p:cNvPr id="7" name="标题 17"/>
          <p:cNvSpPr txBox="1">
            <a:spLocks/>
          </p:cNvSpPr>
          <p:nvPr/>
        </p:nvSpPr>
        <p:spPr bwMode="auto">
          <a:xfrm>
            <a:off x="539552" y="692696"/>
            <a:ext cx="806489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bg1"/>
                </a:solidFill>
                <a:latin typeface="+mn-ea"/>
                <a:ea typeface="+mn-ea"/>
              </a:rPr>
              <a:t>选择对应的批次，编辑批次里的对象</a:t>
            </a:r>
            <a:r>
              <a:rPr lang="zh-CN" altLang="zh-CN" sz="2000" b="1" kern="0" dirty="0" smtClean="0">
                <a:solidFill>
                  <a:schemeClr val="bg1"/>
                </a:solidFill>
                <a:latin typeface="+mn-ea"/>
                <a:ea typeface="+mn-ea"/>
              </a:rPr>
              <a:t>。</a:t>
            </a:r>
            <a:r>
              <a:rPr lang="zh-CN" altLang="en-US" sz="2000" b="1" kern="0" dirty="0" smtClean="0">
                <a:solidFill>
                  <a:schemeClr val="tx1"/>
                </a:solidFill>
                <a:latin typeface="+mn-ea"/>
                <a:ea typeface="+mn-ea"/>
              </a:rPr>
              <a:t>并在批次中下载全国统一的新版授权书，填好后，上传至附件，点击“确认”保存。</a:t>
            </a:r>
            <a:endParaRPr lang="en-US" altLang="zh-CN" sz="2000" b="1" kern="0" dirty="0" smtClean="0">
              <a:solidFill>
                <a:schemeClr val="bg1"/>
              </a:solidFill>
              <a:latin typeface="+mn-ea"/>
              <a:ea typeface="+mn-ea"/>
            </a:endParaRPr>
          </a:p>
        </p:txBody>
      </p:sp>
      <p:sp>
        <p:nvSpPr>
          <p:cNvPr id="6" name="标题 17"/>
          <p:cNvSpPr txBox="1">
            <a:spLocks/>
          </p:cNvSpPr>
          <p:nvPr/>
        </p:nvSpPr>
        <p:spPr bwMode="auto">
          <a:xfrm>
            <a:off x="539552" y="692696"/>
            <a:ext cx="806489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tx1"/>
                </a:solidFill>
                <a:latin typeface="+mn-ea"/>
                <a:ea typeface="+mn-ea"/>
              </a:rPr>
              <a:t>选择对应的批次，编辑批次里的对象</a:t>
            </a:r>
            <a:r>
              <a:rPr lang="zh-CN" altLang="zh-CN" sz="2000" b="1" kern="0" dirty="0" smtClean="0">
                <a:solidFill>
                  <a:schemeClr val="tx1"/>
                </a:solidFill>
                <a:latin typeface="+mn-ea"/>
                <a:ea typeface="+mn-ea"/>
              </a:rPr>
              <a:t>。</a:t>
            </a:r>
            <a:endParaRPr lang="en-US" altLang="zh-CN" sz="2000" b="1" kern="0" dirty="0" smtClean="0">
              <a:solidFill>
                <a:schemeClr val="bg1"/>
              </a:solidFill>
              <a:latin typeface="+mn-ea"/>
              <a:ea typeface="+mn-ea"/>
            </a:endParaRPr>
          </a:p>
        </p:txBody>
      </p:sp>
      <p:pic>
        <p:nvPicPr>
          <p:cNvPr id="8" name="图片 7"/>
          <p:cNvPicPr/>
          <p:nvPr/>
        </p:nvPicPr>
        <p:blipFill>
          <a:blip r:embed="rId3" cstate="print"/>
          <a:stretch>
            <a:fillRect/>
          </a:stretch>
        </p:blipFill>
        <p:spPr>
          <a:xfrm>
            <a:off x="539552" y="2204865"/>
            <a:ext cx="8064896" cy="4032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1000"/>
                                        <p:tgtEl>
                                          <p:spTgt spid="6">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par>
                          <p:cTn id="14" fill="hold">
                            <p:stCondLst>
                              <p:cond delay="4000"/>
                            </p:stCondLst>
                            <p:childTnLst>
                              <p:par>
                                <p:cTn id="15" presetID="4" presetClass="entr" presetSubtype="32" fill="hold" nodeType="afterEffect">
                                  <p:stCondLst>
                                    <p:cond delay="30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ox(out)">
                                      <p:cBhvr>
                                        <p:cTn id="17" dur="1000"/>
                                        <p:tgtEl>
                                          <p:spTgt spid="7">
                                            <p:txEl>
                                              <p:pRg st="0" end="0"/>
                                            </p:txEl>
                                          </p:spTgt>
                                        </p:tgtEl>
                                      </p:cBhvr>
                                    </p:animEffect>
                                  </p:childTnLst>
                                </p:cTn>
                              </p:par>
                            </p:childTnLst>
                          </p:cTn>
                        </p:par>
                        <p:par>
                          <p:cTn id="18" fill="hold">
                            <p:stCondLst>
                              <p:cond delay="8000"/>
                            </p:stCondLst>
                            <p:childTnLst>
                              <p:par>
                                <p:cTn id="19" presetID="17" presetClass="entr" presetSubtype="10" fill="hold" nodeType="after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cstate="print"/>
          <a:stretch>
            <a:fillRect/>
          </a:stretch>
        </p:blipFill>
        <p:spPr>
          <a:xfrm>
            <a:off x="539552" y="1628800"/>
            <a:ext cx="8208912" cy="4111268"/>
          </a:xfrm>
          <a:prstGeom prst="rect">
            <a:avLst/>
          </a:prstGeom>
        </p:spPr>
      </p:pic>
      <p:sp>
        <p:nvSpPr>
          <p:cNvPr id="5" name="标题 17"/>
          <p:cNvSpPr txBox="1">
            <a:spLocks/>
          </p:cNvSpPr>
          <p:nvPr/>
        </p:nvSpPr>
        <p:spPr bwMode="auto">
          <a:xfrm>
            <a:off x="539552" y="692696"/>
            <a:ext cx="806489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tx1"/>
                </a:solidFill>
                <a:latin typeface="+mn-ea"/>
                <a:ea typeface="+mn-ea"/>
              </a:rPr>
              <a:t>审核通过</a:t>
            </a:r>
            <a:r>
              <a:rPr lang="zh-CN" altLang="zh-CN" sz="2000" b="1" kern="0" dirty="0" smtClean="0">
                <a:solidFill>
                  <a:schemeClr val="tx1"/>
                </a:solidFill>
                <a:latin typeface="+mn-ea"/>
                <a:ea typeface="+mn-ea"/>
              </a:rPr>
              <a:t>。</a:t>
            </a:r>
            <a:endParaRPr lang="en-US" altLang="zh-CN" sz="2000" b="1" kern="0" dirty="0" smtClean="0">
              <a:solidFill>
                <a:schemeClr val="bg1"/>
              </a:solidFill>
              <a:latin typeface="+mn-ea"/>
              <a:ea typeface="+mn-ea"/>
            </a:endParaRPr>
          </a:p>
        </p:txBody>
      </p:sp>
      <p:pic>
        <p:nvPicPr>
          <p:cNvPr id="6" name="图片 5"/>
          <p:cNvPicPr/>
          <p:nvPr/>
        </p:nvPicPr>
        <p:blipFill>
          <a:blip r:embed="rId3" cstate="print"/>
          <a:stretch>
            <a:fillRect/>
          </a:stretch>
        </p:blipFill>
        <p:spPr>
          <a:xfrm>
            <a:off x="539552" y="1628800"/>
            <a:ext cx="8208912" cy="41044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1000"/>
                                        <p:tgtEl>
                                          <p:spTgt spid="5">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par>
                          <p:cTn id="14" fill="hold">
                            <p:stCondLst>
                              <p:cond delay="4000"/>
                            </p:stCondLst>
                            <p:childTnLst>
                              <p:par>
                                <p:cTn id="15" presetID="17" presetClass="entr" presetSubtype="10" fill="hold" nodeType="afterEffect">
                                  <p:stCondLst>
                                    <p:cond delay="3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7"/>
          <p:cNvSpPr txBox="1">
            <a:spLocks/>
          </p:cNvSpPr>
          <p:nvPr/>
        </p:nvSpPr>
        <p:spPr bwMode="auto">
          <a:xfrm>
            <a:off x="539552" y="692696"/>
            <a:ext cx="806489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bg1"/>
                </a:solidFill>
                <a:latin typeface="+mn-ea"/>
                <a:ea typeface="+mn-ea"/>
              </a:rPr>
              <a:t>发起跨省协查</a:t>
            </a:r>
            <a:r>
              <a:rPr lang="zh-CN" altLang="zh-CN" sz="2000" b="1" kern="0" dirty="0" smtClean="0">
                <a:solidFill>
                  <a:schemeClr val="bg1"/>
                </a:solidFill>
                <a:latin typeface="+mn-ea"/>
                <a:ea typeface="+mn-ea"/>
              </a:rPr>
              <a:t>。</a:t>
            </a:r>
            <a:r>
              <a:rPr lang="zh-CN" altLang="en-US" sz="2000" b="1" kern="0" dirty="0" smtClean="0">
                <a:solidFill>
                  <a:schemeClr val="bg1"/>
                </a:solidFill>
                <a:latin typeface="+mn-ea"/>
                <a:ea typeface="+mn-ea"/>
              </a:rPr>
              <a:t>选择目的省份的需要核查的信息项名称。</a:t>
            </a:r>
            <a:r>
              <a:rPr lang="zh-CN" altLang="en-US" sz="2000" b="1" kern="0" dirty="0" smtClean="0">
                <a:solidFill>
                  <a:schemeClr val="tx1"/>
                </a:solidFill>
                <a:latin typeface="+mn-ea"/>
                <a:ea typeface="+mn-ea"/>
              </a:rPr>
              <a:t>点击“确定”发起。等待跨省核对结果。</a:t>
            </a:r>
            <a:endParaRPr lang="en-US" altLang="zh-CN" sz="2000" b="1" kern="0" dirty="0" smtClean="0">
              <a:solidFill>
                <a:schemeClr val="bg1"/>
              </a:solidFill>
              <a:latin typeface="+mn-ea"/>
              <a:ea typeface="+mn-ea"/>
            </a:endParaRPr>
          </a:p>
        </p:txBody>
      </p:sp>
      <p:sp>
        <p:nvSpPr>
          <p:cNvPr id="6" name="标题 17"/>
          <p:cNvSpPr txBox="1">
            <a:spLocks/>
          </p:cNvSpPr>
          <p:nvPr/>
        </p:nvSpPr>
        <p:spPr bwMode="auto">
          <a:xfrm>
            <a:off x="539552" y="692696"/>
            <a:ext cx="806489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bg1"/>
                </a:solidFill>
                <a:latin typeface="+mn-ea"/>
                <a:ea typeface="+mn-ea"/>
              </a:rPr>
              <a:t>发起跨省协查</a:t>
            </a:r>
            <a:r>
              <a:rPr lang="zh-CN" altLang="zh-CN" sz="2000" b="1" kern="0" dirty="0" smtClean="0">
                <a:solidFill>
                  <a:schemeClr val="bg1"/>
                </a:solidFill>
                <a:latin typeface="+mn-ea"/>
                <a:ea typeface="+mn-ea"/>
              </a:rPr>
              <a:t>。</a:t>
            </a:r>
            <a:r>
              <a:rPr lang="zh-CN" altLang="en-US" sz="2000" b="1" kern="0" dirty="0" smtClean="0">
                <a:solidFill>
                  <a:schemeClr val="tx1"/>
                </a:solidFill>
                <a:latin typeface="+mn-ea"/>
                <a:ea typeface="+mn-ea"/>
              </a:rPr>
              <a:t>选择目的省份的需要核查的信息项名称。</a:t>
            </a:r>
            <a:endParaRPr lang="en-US" altLang="zh-CN" sz="2000" b="1" kern="0" dirty="0" smtClean="0">
              <a:solidFill>
                <a:schemeClr val="bg1"/>
              </a:solidFill>
              <a:latin typeface="+mn-ea"/>
              <a:ea typeface="+mn-ea"/>
            </a:endParaRPr>
          </a:p>
        </p:txBody>
      </p:sp>
      <p:sp>
        <p:nvSpPr>
          <p:cNvPr id="5" name="标题 17"/>
          <p:cNvSpPr txBox="1">
            <a:spLocks/>
          </p:cNvSpPr>
          <p:nvPr/>
        </p:nvSpPr>
        <p:spPr bwMode="auto">
          <a:xfrm>
            <a:off x="539552" y="692696"/>
            <a:ext cx="806489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solidFill>
                  <a:schemeClr val="tx1"/>
                </a:solidFill>
                <a:latin typeface="+mn-ea"/>
                <a:ea typeface="+mn-ea"/>
              </a:rPr>
              <a:t>发起跨省协查。</a:t>
            </a:r>
            <a:endParaRPr lang="en-US" altLang="zh-CN" sz="2000" b="1" kern="0" dirty="0" smtClean="0">
              <a:solidFill>
                <a:schemeClr val="bg1"/>
              </a:solidFill>
              <a:latin typeface="+mn-ea"/>
              <a:ea typeface="+mn-ea"/>
            </a:endParaRPr>
          </a:p>
        </p:txBody>
      </p:sp>
      <p:pic>
        <p:nvPicPr>
          <p:cNvPr id="8" name="图片 7"/>
          <p:cNvPicPr/>
          <p:nvPr/>
        </p:nvPicPr>
        <p:blipFill>
          <a:blip r:embed="rId2" cstate="print"/>
          <a:stretch>
            <a:fillRect/>
          </a:stretch>
        </p:blipFill>
        <p:spPr>
          <a:xfrm>
            <a:off x="539552" y="2145094"/>
            <a:ext cx="8136904" cy="4020210"/>
          </a:xfrm>
          <a:prstGeom prst="rect">
            <a:avLst/>
          </a:prstGeom>
        </p:spPr>
      </p:pic>
      <p:pic>
        <p:nvPicPr>
          <p:cNvPr id="9" name="图片 8"/>
          <p:cNvPicPr/>
          <p:nvPr/>
        </p:nvPicPr>
        <p:blipFill>
          <a:blip r:embed="rId3" cstate="print"/>
          <a:stretch>
            <a:fillRect/>
          </a:stretch>
        </p:blipFill>
        <p:spPr>
          <a:xfrm>
            <a:off x="539552" y="2132856"/>
            <a:ext cx="8136904" cy="4032448"/>
          </a:xfrm>
          <a:prstGeom prst="rect">
            <a:avLst/>
          </a:prstGeom>
        </p:spPr>
      </p:pic>
      <p:pic>
        <p:nvPicPr>
          <p:cNvPr id="10" name="图片 9"/>
          <p:cNvPicPr/>
          <p:nvPr/>
        </p:nvPicPr>
        <p:blipFill>
          <a:blip r:embed="rId4" cstate="print"/>
          <a:stretch>
            <a:fillRect/>
          </a:stretch>
        </p:blipFill>
        <p:spPr>
          <a:xfrm>
            <a:off x="539552" y="2132856"/>
            <a:ext cx="8136904" cy="4032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1000"/>
                                        <p:tgtEl>
                                          <p:spTgt spid="5">
                                            <p:txEl>
                                              <p:pRg st="0" end="0"/>
                                            </p:txEl>
                                          </p:spTgt>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2000"/>
                            </p:stCondLst>
                            <p:childTnLst>
                              <p:par>
                                <p:cTn id="12" presetID="4" presetClass="entr" presetSubtype="32" fill="hold" nodeType="afterEffect">
                                  <p:stCondLst>
                                    <p:cond delay="300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ox(out)">
                                      <p:cBhvr>
                                        <p:cTn id="14" dur="1000"/>
                                        <p:tgtEl>
                                          <p:spTgt spid="6">
                                            <p:txEl>
                                              <p:pRg st="0" end="0"/>
                                            </p:txEl>
                                          </p:spTgt>
                                        </p:tgtEl>
                                      </p:cBhvr>
                                    </p:animEffect>
                                  </p:childTnLst>
                                </p:cTn>
                              </p:par>
                            </p:childTnLst>
                          </p:cTn>
                        </p:par>
                        <p:par>
                          <p:cTn id="15" fill="hold">
                            <p:stCondLst>
                              <p:cond delay="6000"/>
                            </p:stCondLst>
                            <p:childTnLst>
                              <p:par>
                                <p:cTn id="16" presetID="17" presetClass="entr" presetSubtype="10" fill="hold" nodeType="afterEffect">
                                  <p:stCondLst>
                                    <p:cond delay="200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ox(out)">
                                      <p:cBhvr>
                                        <p:cTn id="24" dur="1000"/>
                                        <p:tgtEl>
                                          <p:spTgt spid="7">
                                            <p:txEl>
                                              <p:pRg st="0" end="0"/>
                                            </p:txEl>
                                          </p:spTgt>
                                        </p:tgtEl>
                                      </p:cBhvr>
                                    </p:animEffect>
                                  </p:childTnLst>
                                </p:cTn>
                              </p:par>
                            </p:childTnLst>
                          </p:cTn>
                        </p:par>
                        <p:par>
                          <p:cTn id="25" fill="hold">
                            <p:stCondLst>
                              <p:cond delay="1000"/>
                            </p:stCondLst>
                            <p:childTnLst>
                              <p:par>
                                <p:cTn id="26" presetID="17" presetClass="entr" presetSubtype="10" fill="hold" nodeType="afterEffect">
                                  <p:stCondLst>
                                    <p:cond delay="20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复核业务</a:t>
            </a:r>
            <a:endParaRPr lang="zh-CN" altLang="en-US" sz="2200" dirty="0">
              <a:solidFill>
                <a:schemeClr val="tx1"/>
              </a:solidFill>
            </a:endParaRPr>
          </a:p>
        </p:txBody>
      </p:sp>
      <p:sp>
        <p:nvSpPr>
          <p:cNvPr id="6" name="圆角矩形 5">
            <a:extLst>
              <a:ext uri="{FF2B5EF4-FFF2-40B4-BE49-F238E27FC236}">
                <a16:creationId xmlns="" xmlns:a16="http://schemas.microsoft.com/office/drawing/2014/main" id="{848FF56B-6732-408F-9BF9-F482BC3997B0}"/>
              </a:ext>
            </a:extLst>
          </p:cNvPr>
          <p:cNvSpPr/>
          <p:nvPr/>
        </p:nvSpPr>
        <p:spPr>
          <a:xfrm>
            <a:off x="1115616" y="2564904"/>
            <a:ext cx="7488832" cy="187220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4500"/>
              </a:lnSpc>
            </a:pPr>
            <a:r>
              <a:rPr lang="zh-CN" altLang="en-US" sz="2000" b="1" kern="0" dirty="0" smtClean="0">
                <a:solidFill>
                  <a:schemeClr val="tx1"/>
                </a:solidFill>
                <a:latin typeface="+mn-ea"/>
              </a:rPr>
              <a:t>目前，救助部门</a:t>
            </a:r>
            <a:r>
              <a:rPr lang="zh-CN" altLang="zh-CN" sz="2000" b="1" kern="0" dirty="0" smtClean="0">
                <a:solidFill>
                  <a:schemeClr val="tx1"/>
                </a:solidFill>
                <a:latin typeface="+mn-ea"/>
              </a:rPr>
              <a:t>正在大力开展社会救助</a:t>
            </a:r>
            <a:r>
              <a:rPr lang="zh-CN" altLang="en-US" sz="2000" b="1" kern="0" dirty="0" smtClean="0">
                <a:solidFill>
                  <a:schemeClr val="tx1"/>
                </a:solidFill>
                <a:latin typeface="+mn-ea"/>
              </a:rPr>
              <a:t>扩围增效</a:t>
            </a:r>
            <a:r>
              <a:rPr lang="zh-CN" altLang="zh-CN" sz="2000" b="1" kern="0" dirty="0" smtClean="0">
                <a:solidFill>
                  <a:schemeClr val="tx1"/>
                </a:solidFill>
                <a:latin typeface="+mn-ea"/>
              </a:rPr>
              <a:t>行动，</a:t>
            </a:r>
            <a:r>
              <a:rPr lang="zh-CN" altLang="en-US" sz="2000" b="1" kern="0" dirty="0" smtClean="0">
                <a:solidFill>
                  <a:schemeClr val="tx1"/>
                </a:solidFill>
                <a:latin typeface="+mn-ea"/>
              </a:rPr>
              <a:t>对对象大进大出控制得很严，大家事前要和救助部门对好口径，审慎分步推进金融资产核查。</a:t>
            </a:r>
            <a:endParaRPr lang="en-US" altLang="zh-CN" sz="2000" b="1" kern="0" dirty="0" smtClean="0">
              <a:solidFill>
                <a:schemeClr val="tx1"/>
              </a:solidFill>
              <a:latin typeface="+mn-ea"/>
            </a:endParaRPr>
          </a:p>
        </p:txBody>
      </p:sp>
      <p:grpSp>
        <p:nvGrpSpPr>
          <p:cNvPr id="8" name="组合 7"/>
          <p:cNvGrpSpPr/>
          <p:nvPr/>
        </p:nvGrpSpPr>
        <p:grpSpPr>
          <a:xfrm>
            <a:off x="539552" y="692696"/>
            <a:ext cx="8064896" cy="3456384"/>
            <a:chOff x="539552" y="836712"/>
            <a:chExt cx="8064896" cy="3456384"/>
          </a:xfrm>
        </p:grpSpPr>
        <p:sp>
          <p:nvSpPr>
            <p:cNvPr id="4" name="标题 17"/>
            <p:cNvSpPr txBox="1">
              <a:spLocks/>
            </p:cNvSpPr>
            <p:nvPr/>
          </p:nvSpPr>
          <p:spPr bwMode="auto">
            <a:xfrm>
              <a:off x="1187624" y="836712"/>
              <a:ext cx="7416824"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zh-CN" sz="2000" b="1" kern="0" dirty="0" smtClean="0">
                  <a:solidFill>
                    <a:schemeClr val="tx1"/>
                  </a:solidFill>
                  <a:latin typeface="+mn-ea"/>
                  <a:ea typeface="+mn-ea"/>
                </a:rPr>
                <a:t>金融查询和跨省核对一样容易受到特殊时期网络管控、网络或者技术故障、目标部门查询卡顿等诸多单个节点不畅影响，从而导致长时间等待。</a:t>
              </a:r>
              <a:endParaRPr lang="en-US" altLang="zh-CN" sz="2000" b="1" kern="0" dirty="0" smtClean="0">
                <a:solidFill>
                  <a:schemeClr val="tx1"/>
                </a:solidFill>
                <a:latin typeface="+mn-ea"/>
                <a:ea typeface="+mn-ea"/>
              </a:endParaRPr>
            </a:p>
          </p:txBody>
        </p:sp>
        <p:sp>
          <p:nvSpPr>
            <p:cNvPr id="7" name="五角星 6"/>
            <p:cNvSpPr/>
            <p:nvPr/>
          </p:nvSpPr>
          <p:spPr>
            <a:xfrm>
              <a:off x="539552" y="980728"/>
              <a:ext cx="504055" cy="432048"/>
            </a:xfrm>
            <a:prstGeom prst="star5">
              <a:avLst/>
            </a:prstGeom>
            <a:solidFill>
              <a:srgbClr val="1F88B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pic>
        <p:nvPicPr>
          <p:cNvPr id="9" name="图片 8"/>
          <p:cNvPicPr>
            <a:picLocks noGrp="1" noChangeAspect="1" noChangeArrowheads="1"/>
          </p:cNvPicPr>
          <p:nvPr/>
        </p:nvPicPr>
        <p:blipFill>
          <a:blip r:embed="rId2" cstate="print"/>
          <a:srcRect/>
          <a:stretch>
            <a:fillRect/>
          </a:stretch>
        </p:blipFill>
        <p:spPr bwMode="auto">
          <a:xfrm>
            <a:off x="4596003" y="3789040"/>
            <a:ext cx="3720413" cy="2790310"/>
          </a:xfrm>
          <a:prstGeom prst="rect">
            <a:avLst/>
          </a:prstGeom>
          <a:noFill/>
          <a:ln w="9525" cmpd="sng">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par>
                          <p:cTn id="8" fill="hold">
                            <p:stCondLst>
                              <p:cond delay="500"/>
                            </p:stCondLst>
                            <p:childTnLst>
                              <p:par>
                                <p:cTn id="9" presetID="3" presetClass="entr" presetSubtype="5"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500"/>
                                        <p:tgtEl>
                                          <p:spTgt spid="6"/>
                                        </p:tgtEl>
                                      </p:cBhvr>
                                    </p:animEffect>
                                  </p:childTnLst>
                                </p:cTn>
                              </p:par>
                            </p:childTnLst>
                          </p:cTn>
                        </p:par>
                        <p:par>
                          <p:cTn id="12" fill="hold">
                            <p:stCondLst>
                              <p:cond delay="3000"/>
                            </p:stCondLst>
                            <p:childTnLst>
                              <p:par>
                                <p:cTn id="13" presetID="42" presetClass="entr" presetSubtype="0"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kern="1200" dirty="0" smtClean="0">
                <a:latin typeface="+mn-ea"/>
                <a:ea typeface="+mn-ea"/>
                <a:cs typeface="微软雅黑"/>
              </a:rPr>
              <a:t>核对业务流程演示</a:t>
            </a:r>
            <a:endParaRPr lang="zh-CN" altLang="en-US" sz="2400" b="1" kern="1200" dirty="0">
              <a:latin typeface="+mn-ea"/>
              <a:ea typeface="+mn-ea"/>
              <a:cs typeface="微软雅黑"/>
            </a:endParaRPr>
          </a:p>
        </p:txBody>
      </p:sp>
      <p:sp>
        <p:nvSpPr>
          <p:cNvPr id="3" name="内容占位符 2"/>
          <p:cNvSpPr>
            <a:spLocks noGrp="1"/>
          </p:cNvSpPr>
          <p:nvPr>
            <p:ph idx="1"/>
          </p:nvPr>
        </p:nvSpPr>
        <p:spPr/>
        <p:txBody>
          <a:bodyPr/>
          <a:lstStyle/>
          <a:p>
            <a:endParaRPr lang="zh-CN" altLang="en-US"/>
          </a:p>
        </p:txBody>
      </p:sp>
      <p:sp>
        <p:nvSpPr>
          <p:cNvPr id="4" name="矩形 3"/>
          <p:cNvSpPr/>
          <p:nvPr>
            <p:custDataLst>
              <p:tags r:id="rId1"/>
            </p:custDataLst>
          </p:nvPr>
        </p:nvSpPr>
        <p:spPr>
          <a:xfrm>
            <a:off x="32" y="0"/>
            <a:ext cx="9144000" cy="6858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800" b="1" dirty="0">
              <a:effectLst>
                <a:outerShdw blurRad="38100" dist="38100" dir="2700000" algn="tl">
                  <a:srgbClr val="000000">
                    <a:alpha val="43137"/>
                  </a:srgbClr>
                </a:outerShdw>
              </a:effectLst>
            </a:endParaRPr>
          </a:p>
        </p:txBody>
      </p:sp>
      <p:sp>
        <p:nvSpPr>
          <p:cNvPr id="5" name="TextBox 4"/>
          <p:cNvSpPr txBox="1"/>
          <p:nvPr/>
        </p:nvSpPr>
        <p:spPr>
          <a:xfrm>
            <a:off x="3321870" y="2214554"/>
            <a:ext cx="2762296" cy="1938992"/>
          </a:xfrm>
          <a:prstGeom prst="rect">
            <a:avLst/>
          </a:prstGeom>
          <a:noFill/>
        </p:spPr>
        <p:txBody>
          <a:bodyPr wrap="none" rtlCol="0">
            <a:spAutoFit/>
          </a:bodyPr>
          <a:lstStyle/>
          <a:p>
            <a:pPr algn="ctr"/>
            <a:endParaRPr lang="en-US" altLang="zh-CN" sz="36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pPr algn="ctr"/>
            <a:r>
              <a:rPr lang="zh-CN" altLang="en-US" sz="48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谢    谢！</a:t>
            </a:r>
          </a:p>
          <a:p>
            <a:pPr algn="ctr"/>
            <a:endParaRPr lang="zh-CN" altLang="en-US" sz="3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核对的职责分工</a:t>
            </a:r>
            <a:endParaRPr lang="zh-CN" altLang="en-US" sz="2200" dirty="0">
              <a:solidFill>
                <a:schemeClr val="tx1"/>
              </a:solidFill>
            </a:endParaRPr>
          </a:p>
        </p:txBody>
      </p:sp>
      <p:graphicFrame>
        <p:nvGraphicFramePr>
          <p:cNvPr id="5" name="图示 4"/>
          <p:cNvGraphicFramePr/>
          <p:nvPr/>
        </p:nvGraphicFramePr>
        <p:xfrm>
          <a:off x="2771800" y="1628800"/>
          <a:ext cx="352839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圆角矩形 5">
            <a:extLst>
              <a:ext uri="{FF2B5EF4-FFF2-40B4-BE49-F238E27FC236}">
                <a16:creationId xmlns="" xmlns:a16="http://schemas.microsoft.com/office/drawing/2014/main" id="{848FF56B-6732-408F-9BF9-F482BC3997B0}"/>
              </a:ext>
            </a:extLst>
          </p:cNvPr>
          <p:cNvSpPr/>
          <p:nvPr/>
        </p:nvSpPr>
        <p:spPr>
          <a:xfrm>
            <a:off x="395536" y="764704"/>
            <a:ext cx="8097600" cy="12961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zh-CN" altLang="en-US" sz="2000" dirty="0" smtClean="0">
                <a:solidFill>
                  <a:schemeClr val="tx1"/>
                </a:solidFill>
              </a:rPr>
              <a:t>●对辖区内核对工作进行部署、指导和监督；</a:t>
            </a:r>
          </a:p>
          <a:p>
            <a:r>
              <a:rPr lang="en-US" altLang="zh-CN" sz="2000" dirty="0" smtClean="0">
                <a:solidFill>
                  <a:schemeClr val="tx1"/>
                </a:solidFill>
              </a:rPr>
              <a:t>●</a:t>
            </a:r>
            <a:r>
              <a:rPr lang="zh-CN" altLang="en-US" sz="2000" dirty="0" smtClean="0">
                <a:solidFill>
                  <a:schemeClr val="tx1"/>
                </a:solidFill>
              </a:rPr>
              <a:t>向省级核对信息平台发起核对；</a:t>
            </a:r>
          </a:p>
          <a:p>
            <a:r>
              <a:rPr lang="en-US" altLang="zh-CN" sz="2000" dirty="0" smtClean="0">
                <a:solidFill>
                  <a:schemeClr val="tx1"/>
                </a:solidFill>
              </a:rPr>
              <a:t>●</a:t>
            </a:r>
            <a:r>
              <a:rPr lang="zh-CN" altLang="en-US" sz="2000" dirty="0" smtClean="0">
                <a:solidFill>
                  <a:schemeClr val="tx1"/>
                </a:solidFill>
              </a:rPr>
              <a:t>接受核对委托，在全市范围内开展各部门各类社会救助家庭经济状况信息核对工作；</a:t>
            </a:r>
            <a:endParaRPr lang="en-US" altLang="zh-CN" sz="2000" b="1" kern="0" dirty="0" smtClean="0">
              <a:solidFill>
                <a:schemeClr val="tx1"/>
              </a:solidFill>
              <a:latin typeface="+mn-ea"/>
            </a:endParaRPr>
          </a:p>
        </p:txBody>
      </p:sp>
      <p:sp>
        <p:nvSpPr>
          <p:cNvPr id="11" name="圆角矩形 5">
            <a:extLst>
              <a:ext uri="{FF2B5EF4-FFF2-40B4-BE49-F238E27FC236}">
                <a16:creationId xmlns="" xmlns:a16="http://schemas.microsoft.com/office/drawing/2014/main" id="{848FF56B-6732-408F-9BF9-F482BC3997B0}"/>
              </a:ext>
            </a:extLst>
          </p:cNvPr>
          <p:cNvSpPr/>
          <p:nvPr/>
        </p:nvSpPr>
        <p:spPr>
          <a:xfrm>
            <a:off x="323528" y="2564904"/>
            <a:ext cx="2520280" cy="40324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zh-CN" sz="2000" dirty="0" smtClean="0">
                <a:solidFill>
                  <a:schemeClr val="tx1"/>
                </a:solidFill>
              </a:rPr>
              <a:t>●</a:t>
            </a:r>
            <a:r>
              <a:rPr lang="zh-CN" altLang="en-US" sz="2000" dirty="0" smtClean="0">
                <a:solidFill>
                  <a:schemeClr val="tx1"/>
                </a:solidFill>
              </a:rPr>
              <a:t>县级审核乡镇（街道）提交的社会救助申请资料，向市级居民家庭经济状况核对平台提出新申请救助对象核对委托，完成本辖区内的核对工作；</a:t>
            </a:r>
          </a:p>
          <a:p>
            <a:r>
              <a:rPr lang="en-US" altLang="zh-CN" sz="2000" dirty="0" smtClean="0">
                <a:solidFill>
                  <a:schemeClr val="tx1"/>
                </a:solidFill>
              </a:rPr>
              <a:t>●</a:t>
            </a:r>
            <a:r>
              <a:rPr lang="zh-CN" altLang="en-US" sz="2000" dirty="0" smtClean="0">
                <a:solidFill>
                  <a:schemeClr val="tx1"/>
                </a:solidFill>
              </a:rPr>
              <a:t>向市级核对机构发起在保对象复查委托；</a:t>
            </a:r>
          </a:p>
          <a:p>
            <a:r>
              <a:rPr lang="en-US" altLang="zh-CN" sz="2000" dirty="0" smtClean="0">
                <a:solidFill>
                  <a:schemeClr val="tx1"/>
                </a:solidFill>
              </a:rPr>
              <a:t>●</a:t>
            </a:r>
            <a:r>
              <a:rPr lang="zh-CN" altLang="en-US" sz="2000" dirty="0" smtClean="0">
                <a:solidFill>
                  <a:schemeClr val="tx1"/>
                </a:solidFill>
              </a:rPr>
              <a:t>归集县级的各类数据资源；</a:t>
            </a:r>
            <a:endParaRPr lang="en-US" altLang="zh-CN" sz="2000" b="1" kern="0" dirty="0" smtClean="0">
              <a:solidFill>
                <a:schemeClr val="tx1"/>
              </a:solidFill>
              <a:latin typeface="+mn-ea"/>
            </a:endParaRPr>
          </a:p>
        </p:txBody>
      </p:sp>
      <p:sp>
        <p:nvSpPr>
          <p:cNvPr id="12" name="圆角矩形 5">
            <a:extLst>
              <a:ext uri="{FF2B5EF4-FFF2-40B4-BE49-F238E27FC236}">
                <a16:creationId xmlns="" xmlns:a16="http://schemas.microsoft.com/office/drawing/2014/main" id="{848FF56B-6732-408F-9BF9-F482BC3997B0}"/>
              </a:ext>
            </a:extLst>
          </p:cNvPr>
          <p:cNvSpPr/>
          <p:nvPr/>
        </p:nvSpPr>
        <p:spPr>
          <a:xfrm>
            <a:off x="6372200" y="2636912"/>
            <a:ext cx="2520280" cy="37444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zh-CN" altLang="en-US" sz="2000" dirty="0" smtClean="0">
                <a:solidFill>
                  <a:schemeClr val="tx1"/>
                </a:solidFill>
              </a:rPr>
              <a:t>●乡镇（街道）受理社会救助对象申请，审核相关资料，录入社会救助申请对象全体家庭成员及共同生活成员基本信息、家庭经济状况信息，上传救助申请家庭经济状况申报与授权书、查询委托书，提交县级核对机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500"/>
                            </p:stCondLst>
                            <p:childTnLst>
                              <p:par>
                                <p:cTn id="11" presetID="1" presetClass="entr" presetSubtype="0" fill="hold" grpId="0" nodeType="afterEffect">
                                  <p:stCondLst>
                                    <p:cond delay="50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latin typeface="微软雅黑"/>
                <a:ea typeface="微软雅黑"/>
              </a:rPr>
              <a:t>核对流程</a:t>
            </a:r>
            <a:r>
              <a:rPr lang="en-US" altLang="zh-CN" sz="2200" dirty="0" smtClean="0">
                <a:solidFill>
                  <a:schemeClr val="tx1"/>
                </a:solidFill>
                <a:latin typeface="微软雅黑"/>
                <a:ea typeface="微软雅黑"/>
              </a:rPr>
              <a:t>——</a:t>
            </a:r>
            <a:r>
              <a:rPr lang="zh-CN" altLang="en-US" sz="2200" dirty="0" smtClean="0">
                <a:solidFill>
                  <a:schemeClr val="tx1"/>
                </a:solidFill>
                <a:latin typeface="微软雅黑"/>
                <a:ea typeface="微软雅黑"/>
              </a:rPr>
              <a:t>新申请</a:t>
            </a:r>
            <a:endParaRPr lang="zh-CN" altLang="en-US" sz="2200" dirty="0">
              <a:solidFill>
                <a:schemeClr val="tx1"/>
              </a:solidFill>
            </a:endParaRPr>
          </a:p>
        </p:txBody>
      </p:sp>
      <p:pic>
        <p:nvPicPr>
          <p:cNvPr id="1026" name="Picture 2" descr="C:\Users\Administrator\Desktop\微信图片_20200818173248.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692696"/>
            <a:ext cx="7821930" cy="5806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0456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7"/>
          <p:cNvSpPr>
            <a:spLocks noGrp="1"/>
          </p:cNvSpPr>
          <p:nvPr>
            <p:ph type="title" idx="4294967295"/>
          </p:nvPr>
        </p:nvSpPr>
        <p:spPr bwMode="auto">
          <a:xfrm>
            <a:off x="539552" y="193718"/>
            <a:ext cx="7247158" cy="425450"/>
          </a:xfrm>
          <a:noFill/>
          <a:ln>
            <a:miter lim="800000"/>
            <a:headEnd/>
            <a:tailEnd/>
          </a:ln>
        </p:spPr>
        <p:txBody>
          <a:bodyPr vert="horz" wrap="square" lIns="91440" tIns="45720" rIns="91440" bIns="45720" numCol="1" anchor="t" anchorCtr="0" compatLnSpc="1">
            <a:prstTxWarp prst="textNoShape">
              <a:avLst/>
            </a:prstTxWarp>
            <a:noAutofit/>
          </a:bodyPr>
          <a:lstStyle/>
          <a:p>
            <a:r>
              <a:rPr lang="zh-CN" altLang="en-US" sz="2200" dirty="0" smtClean="0">
                <a:solidFill>
                  <a:schemeClr val="tx1"/>
                </a:solidFill>
              </a:rPr>
              <a:t>新申请核对业务</a:t>
            </a:r>
            <a:endParaRPr lang="zh-CN" altLang="en-US" sz="2200" dirty="0">
              <a:solidFill>
                <a:schemeClr val="tx1"/>
              </a:solidFill>
              <a:latin typeface="+mn-ea"/>
              <a:ea typeface="+mn-ea"/>
            </a:endParaRPr>
          </a:p>
        </p:txBody>
      </p:sp>
      <p:grpSp>
        <p:nvGrpSpPr>
          <p:cNvPr id="21" name="组合 20"/>
          <p:cNvGrpSpPr/>
          <p:nvPr/>
        </p:nvGrpSpPr>
        <p:grpSpPr>
          <a:xfrm>
            <a:off x="539552" y="836713"/>
            <a:ext cx="7920880" cy="1872207"/>
            <a:chOff x="395536" y="2587699"/>
            <a:chExt cx="7920880" cy="1872207"/>
          </a:xfrm>
        </p:grpSpPr>
        <p:sp>
          <p:nvSpPr>
            <p:cNvPr id="12" name="标题 17"/>
            <p:cNvSpPr txBox="1">
              <a:spLocks/>
            </p:cNvSpPr>
            <p:nvPr/>
          </p:nvSpPr>
          <p:spPr bwMode="auto">
            <a:xfrm>
              <a:off x="971600" y="2587699"/>
              <a:ext cx="7344816" cy="1872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latin typeface="+mn-ea"/>
                  <a:ea typeface="+mn-ea"/>
                </a:rPr>
                <a:t>新申请社会救助业务统一从社会救助系统（含移动端）中发起。</a:t>
              </a:r>
              <a:r>
                <a:rPr lang="zh-CN" altLang="en-US" sz="2000" b="1" kern="0" dirty="0" smtClean="0">
                  <a:solidFill>
                    <a:schemeClr val="tx1"/>
                  </a:solidFill>
                  <a:latin typeface="+mn-ea"/>
                  <a:ea typeface="+mn-ea"/>
                </a:rPr>
                <a:t>社会救助动态复查业务既可以从社会救助系统中发起，也可以从核对系统发起。</a:t>
              </a:r>
              <a:endParaRPr lang="en-US" altLang="zh-CN" sz="2000" b="1" kern="0" dirty="0" smtClean="0">
                <a:latin typeface="+mn-ea"/>
                <a:ea typeface="+mn-ea"/>
              </a:endParaRPr>
            </a:p>
          </p:txBody>
        </p:sp>
        <p:sp>
          <p:nvSpPr>
            <p:cNvPr id="20" name="五角星 19"/>
            <p:cNvSpPr/>
            <p:nvPr/>
          </p:nvSpPr>
          <p:spPr>
            <a:xfrm>
              <a:off x="395536" y="2731715"/>
              <a:ext cx="432048" cy="432048"/>
            </a:xfrm>
            <a:prstGeom prst="star5">
              <a:avLst/>
            </a:prstGeom>
            <a:solidFill>
              <a:srgbClr val="FF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39552" y="2636912"/>
            <a:ext cx="7920880" cy="720080"/>
            <a:chOff x="539552" y="2636912"/>
            <a:chExt cx="7920880" cy="720080"/>
          </a:xfrm>
        </p:grpSpPr>
        <p:sp>
          <p:nvSpPr>
            <p:cNvPr id="13" name="标题 17"/>
            <p:cNvSpPr txBox="1">
              <a:spLocks/>
            </p:cNvSpPr>
            <p:nvPr/>
          </p:nvSpPr>
          <p:spPr bwMode="auto">
            <a:xfrm>
              <a:off x="1115616" y="2636912"/>
              <a:ext cx="7344816"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latin typeface="+mn-ea"/>
                  <a:ea typeface="+mn-ea"/>
                </a:rPr>
                <a:t>先核对，后救助。无核对，不救助。</a:t>
              </a:r>
              <a:endParaRPr lang="en-US" altLang="zh-CN" sz="2000" b="1" kern="0" dirty="0" smtClean="0">
                <a:latin typeface="+mn-ea"/>
                <a:ea typeface="+mn-ea"/>
              </a:endParaRPr>
            </a:p>
          </p:txBody>
        </p:sp>
        <p:sp>
          <p:nvSpPr>
            <p:cNvPr id="14" name="五角星 13"/>
            <p:cNvSpPr/>
            <p:nvPr/>
          </p:nvSpPr>
          <p:spPr>
            <a:xfrm>
              <a:off x="539552" y="2708920"/>
              <a:ext cx="432048" cy="432048"/>
            </a:xfrm>
            <a:prstGeom prst="star5">
              <a:avLst/>
            </a:prstGeom>
            <a:solidFill>
              <a:srgbClr val="FF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259632" y="3573016"/>
            <a:ext cx="6984776" cy="2448272"/>
            <a:chOff x="1259632" y="3573016"/>
            <a:chExt cx="6984776" cy="2448272"/>
          </a:xfrm>
        </p:grpSpPr>
        <p:grpSp>
          <p:nvGrpSpPr>
            <p:cNvPr id="11" name="组合 10"/>
            <p:cNvGrpSpPr/>
            <p:nvPr/>
          </p:nvGrpSpPr>
          <p:grpSpPr>
            <a:xfrm>
              <a:off x="2581833" y="3573016"/>
              <a:ext cx="5662575" cy="2448272"/>
              <a:chOff x="2581833" y="2924944"/>
              <a:chExt cx="5662575" cy="2448272"/>
            </a:xfrm>
          </p:grpSpPr>
          <p:sp>
            <p:nvSpPr>
              <p:cNvPr id="8" name="燕尾形箭头 7"/>
              <p:cNvSpPr/>
              <p:nvPr/>
            </p:nvSpPr>
            <p:spPr>
              <a:xfrm>
                <a:off x="2581833" y="3919791"/>
                <a:ext cx="694023" cy="530585"/>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10" name="圆角矩形 5">
                <a:extLst>
                  <a:ext uri="{FF2B5EF4-FFF2-40B4-BE49-F238E27FC236}">
                    <a16:creationId xmlns="" xmlns:a16="http://schemas.microsoft.com/office/drawing/2014/main" id="{848FF56B-6732-408F-9BF9-F482BC3997B0}"/>
                  </a:ext>
                </a:extLst>
              </p:cNvPr>
              <p:cNvSpPr/>
              <p:nvPr/>
            </p:nvSpPr>
            <p:spPr>
              <a:xfrm>
                <a:off x="3419872" y="2924944"/>
                <a:ext cx="4824536" cy="24482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4000"/>
                  </a:lnSpc>
                </a:pPr>
                <a:r>
                  <a:rPr lang="zh-CN" altLang="en-US" sz="2000" b="1" dirty="0" smtClean="0">
                    <a:solidFill>
                      <a:schemeClr val="tx1"/>
                    </a:solidFill>
                  </a:rPr>
                  <a:t>新申请业务必须上传有身份证件、授权书，授权书上要载明全部待核对人员的有效授权，授权姓名不能与证件不一致。相关信息录入要准确。</a:t>
                </a:r>
                <a:endParaRPr lang="zh-CN" altLang="en-US" sz="2000" b="1" dirty="0">
                  <a:solidFill>
                    <a:schemeClr val="tx1"/>
                  </a:solidFill>
                </a:endParaRPr>
              </a:p>
            </p:txBody>
          </p:sp>
        </p:grpSp>
        <p:sp>
          <p:nvSpPr>
            <p:cNvPr id="16" name="圆角矩形 5">
              <a:extLst>
                <a:ext uri="{FF2B5EF4-FFF2-40B4-BE49-F238E27FC236}">
                  <a16:creationId xmlns="" xmlns:a16="http://schemas.microsoft.com/office/drawing/2014/main" id="{848FF56B-6732-408F-9BF9-F482BC3997B0}"/>
                </a:ext>
              </a:extLst>
            </p:cNvPr>
            <p:cNvSpPr/>
            <p:nvPr/>
          </p:nvSpPr>
          <p:spPr>
            <a:xfrm>
              <a:off x="1259632" y="3717032"/>
              <a:ext cx="1080120" cy="22322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收到新申请业务怎么审    核</a:t>
              </a:r>
              <a:endParaRPr lang="en-US" altLang="zh-CN" sz="2000" b="1" dirty="0" smtClean="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childTnLst>
                          </p:cTn>
                        </p:par>
                        <p:par>
                          <p:cTn id="10" fill="hold">
                            <p:stCondLst>
                              <p:cond delay="2000"/>
                            </p:stCondLst>
                            <p:childTnLst>
                              <p:par>
                                <p:cTn id="11" presetID="29" presetClass="entr" presetSubtype="0" fill="hold" nodeType="afterEffect">
                                  <p:stCondLst>
                                    <p:cond delay="20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ppt_x</p:attrName>
                                        </p:attrNameLst>
                                      </p:cBhvr>
                                      <p:tavLst>
                                        <p:tav tm="0">
                                          <p:val>
                                            <p:strVal val="#ppt_x-.2"/>
                                          </p:val>
                                        </p:tav>
                                        <p:tav tm="100000">
                                          <p:val>
                                            <p:strVal val="#ppt_x"/>
                                          </p:val>
                                        </p:tav>
                                      </p:tavLst>
                                    </p:anim>
                                    <p:anim calcmode="lin" valueType="num">
                                      <p:cBhvr>
                                        <p:cTn id="1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
                                        </p:tgtEl>
                                      </p:cBhvr>
                                    </p:animEffect>
                                  </p:childTnLst>
                                </p:cTn>
                              </p:par>
                            </p:childTnLst>
                          </p:cTn>
                        </p:par>
                        <p:par>
                          <p:cTn id="16" fill="hold">
                            <p:stCondLst>
                              <p:cond delay="5000"/>
                            </p:stCondLst>
                            <p:childTnLst>
                              <p:par>
                                <p:cTn id="17" presetID="29" presetClass="entr" presetSubtype="0" fill="hold" nodeType="afterEffect">
                                  <p:stCondLst>
                                    <p:cond delay="20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ppt_x</p:attrName>
                                        </p:attrNameLst>
                                      </p:cBhvr>
                                      <p:tavLst>
                                        <p:tav tm="0">
                                          <p:val>
                                            <p:strVal val="#ppt_x-.2"/>
                                          </p:val>
                                        </p:tav>
                                        <p:tav tm="100000">
                                          <p:val>
                                            <p:strVal val="#ppt_x"/>
                                          </p:val>
                                        </p:tav>
                                      </p:tavLst>
                                    </p:anim>
                                    <p:anim calcmode="lin" valueType="num">
                                      <p:cBhvr>
                                        <p:cTn id="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新申请核对业务</a:t>
            </a:r>
            <a:endParaRPr lang="zh-CN" altLang="en-US" sz="2200" dirty="0"/>
          </a:p>
        </p:txBody>
      </p:sp>
      <p:grpSp>
        <p:nvGrpSpPr>
          <p:cNvPr id="4" name="组合 3"/>
          <p:cNvGrpSpPr/>
          <p:nvPr/>
        </p:nvGrpSpPr>
        <p:grpSpPr>
          <a:xfrm>
            <a:off x="539552" y="885925"/>
            <a:ext cx="8136904" cy="3119139"/>
            <a:chOff x="395536" y="2587699"/>
            <a:chExt cx="8136904" cy="3119139"/>
          </a:xfrm>
        </p:grpSpPr>
        <p:sp>
          <p:nvSpPr>
            <p:cNvPr id="5" name="标题 17"/>
            <p:cNvSpPr txBox="1">
              <a:spLocks/>
            </p:cNvSpPr>
            <p:nvPr/>
          </p:nvSpPr>
          <p:spPr bwMode="auto">
            <a:xfrm>
              <a:off x="971600" y="2587699"/>
              <a:ext cx="7560840" cy="3119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kumimoji="1" sz="2800">
                  <a:solidFill>
                    <a:srgbClr val="FF0000"/>
                  </a:solidFill>
                  <a:latin typeface="+mj-lt"/>
                  <a:ea typeface="+mj-ea"/>
                  <a:cs typeface="黑体" charset="0"/>
                </a:defRPr>
              </a:lvl1pPr>
              <a:lvl2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2pPr>
              <a:lvl3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3pPr>
              <a:lvl4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4pPr>
              <a:lvl5pPr algn="l" rtl="0" eaLnBrk="0" fontAlgn="base" hangingPunct="0">
                <a:spcBef>
                  <a:spcPct val="0"/>
                </a:spcBef>
                <a:spcAft>
                  <a:spcPct val="0"/>
                </a:spcAft>
                <a:defRPr kumimoji="1" sz="2800">
                  <a:solidFill>
                    <a:srgbClr val="C00000"/>
                  </a:solidFill>
                  <a:latin typeface="Calibri" pitchFamily="34" charset="0"/>
                  <a:ea typeface="黑体" pitchFamily="2" charset="-122"/>
                  <a:cs typeface="黑体" charset="0"/>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a:lstStyle>
            <a:p>
              <a:pPr>
                <a:lnSpc>
                  <a:spcPts val="4500"/>
                </a:lnSpc>
              </a:pPr>
              <a:r>
                <a:rPr lang="zh-CN" altLang="en-US" sz="2000" b="1" kern="0" dirty="0" smtClean="0">
                  <a:latin typeface="+mn-ea"/>
                  <a:ea typeface="+mn-ea"/>
                </a:rPr>
                <a:t>业务来源于救助系统的，核对报告必须统一从市级核对系统“在线反馈”，要与同级救助经办干部对接，确保核对报告交接到位。手工导入不影响在线反馈核对报告。</a:t>
              </a:r>
              <a:r>
                <a:rPr lang="zh-CN" altLang="en-US" sz="2000" b="1" kern="0" dirty="0" smtClean="0">
                  <a:solidFill>
                    <a:schemeClr val="tx1"/>
                  </a:solidFill>
                  <a:latin typeface="+mn-ea"/>
                  <a:ea typeface="+mn-ea"/>
                </a:rPr>
                <a:t>业务来源于核对系统的，或因不可抗力导致核对报告临时不能在线反馈的，线下移交核对报告，同样要求落实移交责任。</a:t>
              </a:r>
              <a:endParaRPr lang="en-US" altLang="zh-CN" sz="2000" b="1" kern="0" dirty="0" smtClean="0">
                <a:latin typeface="+mn-ea"/>
                <a:ea typeface="+mn-ea"/>
              </a:endParaRPr>
            </a:p>
          </p:txBody>
        </p:sp>
        <p:sp>
          <p:nvSpPr>
            <p:cNvPr id="6" name="五角星 5"/>
            <p:cNvSpPr/>
            <p:nvPr/>
          </p:nvSpPr>
          <p:spPr>
            <a:xfrm>
              <a:off x="395536" y="2754510"/>
              <a:ext cx="432048" cy="432048"/>
            </a:xfrm>
            <a:prstGeom prst="star5">
              <a:avLst/>
            </a:prstGeom>
            <a:solidFill>
              <a:srgbClr val="FF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grpSp>
      <p:pic>
        <p:nvPicPr>
          <p:cNvPr id="117762" name="Picture 2" descr="C:\Users\Administrator\Desktop\1de06d7420a44854a1c392cff5e623ce.jpeg"/>
          <p:cNvPicPr>
            <a:picLocks noChangeAspect="1" noChangeArrowheads="1"/>
          </p:cNvPicPr>
          <p:nvPr/>
        </p:nvPicPr>
        <p:blipFill>
          <a:blip r:embed="rId2" cstate="print"/>
          <a:srcRect/>
          <a:stretch>
            <a:fillRect/>
          </a:stretch>
        </p:blipFill>
        <p:spPr bwMode="auto">
          <a:xfrm>
            <a:off x="4302595" y="3663658"/>
            <a:ext cx="4085829" cy="2789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200" dirty="0" smtClean="0">
                <a:solidFill>
                  <a:schemeClr val="tx1"/>
                </a:solidFill>
              </a:rPr>
              <a:t>新申请核对业务</a:t>
            </a:r>
            <a:endParaRPr lang="zh-CN" altLang="en-US" sz="2200" dirty="0">
              <a:solidFill>
                <a:schemeClr val="tx1"/>
              </a:solidFill>
            </a:endParaRPr>
          </a:p>
        </p:txBody>
      </p:sp>
      <p:sp>
        <p:nvSpPr>
          <p:cNvPr id="8" name="圆角矩形 5">
            <a:extLst>
              <a:ext uri="{FF2B5EF4-FFF2-40B4-BE49-F238E27FC236}">
                <a16:creationId xmlns="" xmlns:a16="http://schemas.microsoft.com/office/drawing/2014/main" id="{848FF56B-6732-408F-9BF9-F482BC3997B0}"/>
              </a:ext>
            </a:extLst>
          </p:cNvPr>
          <p:cNvSpPr/>
          <p:nvPr/>
        </p:nvSpPr>
        <p:spPr>
          <a:xfrm>
            <a:off x="2915816" y="4869160"/>
            <a:ext cx="5649328" cy="1080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en-US" sz="2000" b="1" dirty="0" smtClean="0">
                <a:solidFill>
                  <a:schemeClr val="tx1"/>
                </a:solidFill>
                <a:latin typeface="微软雅黑" panose="020B0503020204020204" pitchFamily="34" charset="-122"/>
              </a:rPr>
              <a:t>四是没有在线核对报告，会影响跨省业务和金融查询业务。</a:t>
            </a:r>
            <a:endParaRPr lang="zh-CN" altLang="en-US" sz="2000" b="1" dirty="0">
              <a:solidFill>
                <a:schemeClr val="tx1"/>
              </a:solidFill>
            </a:endParaRPr>
          </a:p>
        </p:txBody>
      </p:sp>
      <p:sp>
        <p:nvSpPr>
          <p:cNvPr id="10" name="圆角矩形 5">
            <a:extLst>
              <a:ext uri="{FF2B5EF4-FFF2-40B4-BE49-F238E27FC236}">
                <a16:creationId xmlns="" xmlns:a16="http://schemas.microsoft.com/office/drawing/2014/main" id="{848FF56B-6732-408F-9BF9-F482BC3997B0}"/>
              </a:ext>
            </a:extLst>
          </p:cNvPr>
          <p:cNvSpPr/>
          <p:nvPr/>
        </p:nvSpPr>
        <p:spPr>
          <a:xfrm>
            <a:off x="2915816" y="1124744"/>
            <a:ext cx="5688632" cy="100811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en-US" sz="2000" b="1" dirty="0" smtClean="0">
                <a:solidFill>
                  <a:schemeClr val="tx1"/>
                </a:solidFill>
                <a:latin typeface="微软雅黑" panose="020B0503020204020204" pitchFamily="34" charset="-122"/>
              </a:rPr>
              <a:t>一是要求</a:t>
            </a:r>
            <a:r>
              <a:rPr lang="en-US" altLang="zh-CN" sz="2000" b="1" dirty="0" smtClean="0">
                <a:solidFill>
                  <a:schemeClr val="tx1"/>
                </a:solidFill>
                <a:latin typeface="微软雅黑" panose="020B0503020204020204" pitchFamily="34" charset="-122"/>
              </a:rPr>
              <a:t>5</a:t>
            </a:r>
            <a:r>
              <a:rPr lang="zh-CN" altLang="en-US" sz="2000" b="1" dirty="0" smtClean="0">
                <a:solidFill>
                  <a:schemeClr val="tx1"/>
                </a:solidFill>
                <a:latin typeface="微软雅黑" panose="020B0503020204020204" pitchFamily="34" charset="-122"/>
              </a:rPr>
              <a:t>个工作日出具核对报告，不在线反馈报告，属于业务超时。</a:t>
            </a:r>
            <a:endParaRPr lang="en-US" altLang="zh-CN" sz="2000" b="1" dirty="0" smtClean="0">
              <a:solidFill>
                <a:schemeClr val="tx1"/>
              </a:solidFill>
              <a:latin typeface="微软雅黑" panose="020B0503020204020204" pitchFamily="34" charset="-122"/>
            </a:endParaRPr>
          </a:p>
        </p:txBody>
      </p:sp>
      <p:sp>
        <p:nvSpPr>
          <p:cNvPr id="11" name="圆角矩形 5">
            <a:extLst>
              <a:ext uri="{FF2B5EF4-FFF2-40B4-BE49-F238E27FC236}">
                <a16:creationId xmlns="" xmlns:a16="http://schemas.microsoft.com/office/drawing/2014/main" id="{848FF56B-6732-408F-9BF9-F482BC3997B0}"/>
              </a:ext>
            </a:extLst>
          </p:cNvPr>
          <p:cNvSpPr/>
          <p:nvPr/>
        </p:nvSpPr>
        <p:spPr>
          <a:xfrm>
            <a:off x="2915816" y="2348880"/>
            <a:ext cx="5688632" cy="100811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en-US" sz="2000" b="1" dirty="0" smtClean="0">
                <a:solidFill>
                  <a:schemeClr val="tx1"/>
                </a:solidFill>
                <a:latin typeface="微软雅黑" panose="020B0503020204020204" pitchFamily="34" charset="-122"/>
              </a:rPr>
              <a:t>二是救助系统收不到在线核对报告就无法向核对系统反馈救助结果。</a:t>
            </a:r>
            <a:endParaRPr lang="en-US" altLang="zh-CN" sz="2000" b="1" dirty="0" smtClean="0">
              <a:solidFill>
                <a:schemeClr val="tx1"/>
              </a:solidFill>
              <a:latin typeface="微软雅黑" panose="020B0503020204020204" pitchFamily="34" charset="-122"/>
            </a:endParaRPr>
          </a:p>
        </p:txBody>
      </p:sp>
      <p:sp>
        <p:nvSpPr>
          <p:cNvPr id="12" name="圆角矩形 5">
            <a:extLst>
              <a:ext uri="{FF2B5EF4-FFF2-40B4-BE49-F238E27FC236}">
                <a16:creationId xmlns="" xmlns:a16="http://schemas.microsoft.com/office/drawing/2014/main" id="{848FF56B-6732-408F-9BF9-F482BC3997B0}"/>
              </a:ext>
            </a:extLst>
          </p:cNvPr>
          <p:cNvSpPr/>
          <p:nvPr/>
        </p:nvSpPr>
        <p:spPr>
          <a:xfrm>
            <a:off x="2915816" y="3573016"/>
            <a:ext cx="5688632" cy="1080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ts val="3500"/>
              </a:lnSpc>
            </a:pPr>
            <a:r>
              <a:rPr lang="zh-CN" altLang="en-US" sz="2000" b="1" dirty="0" smtClean="0">
                <a:solidFill>
                  <a:schemeClr val="tx1"/>
                </a:solidFill>
                <a:latin typeface="微软雅黑" panose="020B0503020204020204" pitchFamily="34" charset="-122"/>
              </a:rPr>
              <a:t>三是救助系统收不到在线核对报告就无法再次发起复核。</a:t>
            </a:r>
            <a:endParaRPr lang="en-US" altLang="zh-CN" sz="2000" b="1" dirty="0" smtClean="0">
              <a:solidFill>
                <a:schemeClr val="tx1"/>
              </a:solidFill>
              <a:latin typeface="微软雅黑" panose="020B0503020204020204" pitchFamily="34" charset="-122"/>
            </a:endParaRPr>
          </a:p>
        </p:txBody>
      </p:sp>
      <p:grpSp>
        <p:nvGrpSpPr>
          <p:cNvPr id="16" name="组合 15"/>
          <p:cNvGrpSpPr/>
          <p:nvPr/>
        </p:nvGrpSpPr>
        <p:grpSpPr>
          <a:xfrm>
            <a:off x="683568" y="2204864"/>
            <a:ext cx="2062175" cy="2664296"/>
            <a:chOff x="683568" y="2204864"/>
            <a:chExt cx="2062175" cy="2664296"/>
          </a:xfrm>
        </p:grpSpPr>
        <p:sp>
          <p:nvSpPr>
            <p:cNvPr id="6" name="燕尾形箭头 5"/>
            <p:cNvSpPr/>
            <p:nvPr/>
          </p:nvSpPr>
          <p:spPr>
            <a:xfrm>
              <a:off x="2051720" y="3140968"/>
              <a:ext cx="694023" cy="576064"/>
            </a:xfrm>
            <a:prstGeom prst="notched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0000"/>
                </a:solidFill>
                <a:latin typeface="微软雅黑" panose="020B0503020204020204" pitchFamily="34" charset="-122"/>
              </a:endParaRPr>
            </a:p>
          </p:txBody>
        </p:sp>
        <p:sp>
          <p:nvSpPr>
            <p:cNvPr id="15" name="圆角矩形 5">
              <a:extLst>
                <a:ext uri="{FF2B5EF4-FFF2-40B4-BE49-F238E27FC236}">
                  <a16:creationId xmlns="" xmlns:a16="http://schemas.microsoft.com/office/drawing/2014/main" id="{848FF56B-6732-408F-9BF9-F482BC3997B0}"/>
                </a:ext>
              </a:extLst>
            </p:cNvPr>
            <p:cNvSpPr/>
            <p:nvPr/>
          </p:nvSpPr>
          <p:spPr>
            <a:xfrm>
              <a:off x="683568" y="2204864"/>
              <a:ext cx="1152128" cy="266429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chemeClr val="tx1"/>
                  </a:solidFill>
                </a:rPr>
                <a:t>为什么要 在线反馈核对报告</a:t>
              </a:r>
              <a:endParaRPr lang="en-US" altLang="zh-CN" sz="2000" b="1"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par>
                          <p:cTn id="10" fill="hold">
                            <p:stCondLst>
                              <p:cond delay="2000"/>
                            </p:stCondLst>
                            <p:childTnLst>
                              <p:par>
                                <p:cTn id="11" presetID="3" presetClass="entr" presetSubtype="5"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linds(vertical)">
                                      <p:cBhvr>
                                        <p:cTn id="13" dur="500"/>
                                        <p:tgtEl>
                                          <p:spTgt spid="10"/>
                                        </p:tgtEl>
                                      </p:cBhvr>
                                    </p:animEffect>
                                  </p:childTnLst>
                                </p:cTn>
                              </p:par>
                            </p:childTnLst>
                          </p:cTn>
                        </p:par>
                        <p:par>
                          <p:cTn id="14" fill="hold">
                            <p:stCondLst>
                              <p:cond delay="3500"/>
                            </p:stCondLst>
                            <p:childTnLst>
                              <p:par>
                                <p:cTn id="15" presetID="3" presetClass="entr" presetSubtype="5" fill="hold" grpId="0" nodeType="afterEffect">
                                  <p:stCondLst>
                                    <p:cond delay="500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500"/>
                                        <p:tgtEl>
                                          <p:spTgt spid="11"/>
                                        </p:tgtEl>
                                      </p:cBhvr>
                                    </p:animEffect>
                                  </p:childTnLst>
                                </p:cTn>
                              </p:par>
                            </p:childTnLst>
                          </p:cTn>
                        </p:par>
                        <p:par>
                          <p:cTn id="18" fill="hold">
                            <p:stCondLst>
                              <p:cond delay="9000"/>
                            </p:stCondLst>
                            <p:childTnLst>
                              <p:par>
                                <p:cTn id="19" presetID="3" presetClass="entr" presetSubtype="5" fill="hold" grpId="0" nodeType="afterEffect">
                                  <p:stCondLst>
                                    <p:cond delay="5000"/>
                                  </p:stCondLst>
                                  <p:childTnLst>
                                    <p:set>
                                      <p:cBhvr>
                                        <p:cTn id="20" dur="1" fill="hold">
                                          <p:stCondLst>
                                            <p:cond delay="0"/>
                                          </p:stCondLst>
                                        </p:cTn>
                                        <p:tgtEl>
                                          <p:spTgt spid="12"/>
                                        </p:tgtEl>
                                        <p:attrNameLst>
                                          <p:attrName>style.visibility</p:attrName>
                                        </p:attrNameLst>
                                      </p:cBhvr>
                                      <p:to>
                                        <p:strVal val="visible"/>
                                      </p:to>
                                    </p:set>
                                    <p:animEffect transition="in" filter="blinds(vertical)">
                                      <p:cBhvr>
                                        <p:cTn id="21" dur="500"/>
                                        <p:tgtEl>
                                          <p:spTgt spid="12"/>
                                        </p:tgtEl>
                                      </p:cBhvr>
                                    </p:animEffect>
                                  </p:childTnLst>
                                </p:cTn>
                              </p:par>
                            </p:childTnLst>
                          </p:cTn>
                        </p:par>
                        <p:par>
                          <p:cTn id="22" fill="hold">
                            <p:stCondLst>
                              <p:cond delay="14500"/>
                            </p:stCondLst>
                            <p:childTnLst>
                              <p:par>
                                <p:cTn id="23" presetID="3" presetClass="entr" presetSubtype="5" fill="hold" grpId="0" nodeType="afterEffect">
                                  <p:stCondLst>
                                    <p:cond delay="5000"/>
                                  </p:stCondLst>
                                  <p:childTnLst>
                                    <p:set>
                                      <p:cBhvr>
                                        <p:cTn id="24" dur="1" fill="hold">
                                          <p:stCondLst>
                                            <p:cond delay="0"/>
                                          </p:stCondLst>
                                        </p:cTn>
                                        <p:tgtEl>
                                          <p:spTgt spid="8"/>
                                        </p:tgtEl>
                                        <p:attrNameLst>
                                          <p:attrName>style.visibility</p:attrName>
                                        </p:attrNameLst>
                                      </p:cBhvr>
                                      <p:to>
                                        <p:strVal val="visible"/>
                                      </p:to>
                                    </p:set>
                                    <p:animEffect transition="in" filter="blinds(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6200"/>
            <a:ext cx="7418784" cy="585788"/>
          </a:xfrm>
        </p:spPr>
        <p:txBody>
          <a:bodyPr/>
          <a:lstStyle/>
          <a:p>
            <a:pPr lvl="0">
              <a:defRPr/>
            </a:pPr>
            <a:r>
              <a:rPr lang="zh-CN" altLang="en-US" sz="2200" dirty="0" smtClean="0">
                <a:solidFill>
                  <a:schemeClr val="tx1"/>
                </a:solidFill>
              </a:rPr>
              <a:t>核对业务时效性</a:t>
            </a:r>
            <a:endParaRPr lang="zh-CN" altLang="en-US" sz="2200" dirty="0">
              <a:solidFill>
                <a:schemeClr val="tx1"/>
              </a:solidFill>
            </a:endParaRPr>
          </a:p>
        </p:txBody>
      </p:sp>
      <p:sp>
        <p:nvSpPr>
          <p:cNvPr id="4" name="圆角矩形 5">
            <a:extLst>
              <a:ext uri="{FF2B5EF4-FFF2-40B4-BE49-F238E27FC236}">
                <a16:creationId xmlns="" xmlns:a16="http://schemas.microsoft.com/office/drawing/2014/main" id="{848FF56B-6732-408F-9BF9-F482BC3997B0}"/>
              </a:ext>
            </a:extLst>
          </p:cNvPr>
          <p:cNvSpPr/>
          <p:nvPr/>
        </p:nvSpPr>
        <p:spPr>
          <a:xfrm>
            <a:off x="1403648" y="980728"/>
            <a:ext cx="7128792" cy="5400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
              <a:lnSpc>
                <a:spcPts val="3800"/>
              </a:lnSpc>
            </a:pPr>
            <a:r>
              <a:rPr lang="en-US" altLang="zh-CN" sz="2000" b="1" dirty="0" smtClean="0">
                <a:latin typeface="Times New Roman" panose="02020603050405020304" pitchFamily="18" charset="0"/>
                <a:cs typeface="Times New Roman" panose="02020603050405020304" pitchFamily="18" charset="0"/>
              </a:rPr>
              <a:t>        </a:t>
            </a:r>
            <a:r>
              <a:rPr lang="zh-CN" altLang="zh-CN" sz="2000" b="1" dirty="0" smtClean="0">
                <a:latin typeface="Times New Roman" panose="02020603050405020304" pitchFamily="18" charset="0"/>
                <a:cs typeface="Times New Roman" panose="02020603050405020304" pitchFamily="18" charset="0"/>
              </a:rPr>
              <a:t>县级核对机构应自接受救助部门、乡镇（街道）委托之日起</a:t>
            </a:r>
            <a:r>
              <a:rPr lang="en-US" altLang="zh-CN" sz="2000" b="1" dirty="0" smtClean="0">
                <a:latin typeface="Times New Roman" panose="02020603050405020304" pitchFamily="18" charset="0"/>
                <a:cs typeface="Times New Roman" panose="02020603050405020304" pitchFamily="18" charset="0"/>
              </a:rPr>
              <a:t>2</a:t>
            </a:r>
            <a:r>
              <a:rPr lang="zh-CN" altLang="zh-CN" sz="2000" b="1" dirty="0" smtClean="0">
                <a:latin typeface="Times New Roman" panose="02020603050405020304" pitchFamily="18" charset="0"/>
                <a:cs typeface="Times New Roman" panose="02020603050405020304" pitchFamily="18" charset="0"/>
              </a:rPr>
              <a:t>个工作日内，完成社会救助申请对象全体家庭成员及共同生活成员的基本信息、家庭经济状况信息（包含收入、财产、支出）以及授权、委托资料的审核，及时开展核对业务，向市级核对机构提交发起核对委托。市级核对机构应及时接受县级核对机构的核对委托，在</a:t>
            </a:r>
            <a:r>
              <a:rPr lang="en-US" altLang="zh-CN" sz="2000" b="1" dirty="0" smtClean="0">
                <a:latin typeface="Times New Roman" panose="02020603050405020304" pitchFamily="18" charset="0"/>
                <a:cs typeface="Times New Roman" panose="02020603050405020304" pitchFamily="18" charset="0"/>
              </a:rPr>
              <a:t>5</a:t>
            </a:r>
            <a:r>
              <a:rPr lang="zh-CN" altLang="zh-CN" sz="2000" b="1" dirty="0" smtClean="0">
                <a:latin typeface="Times New Roman" panose="02020603050405020304" pitchFamily="18" charset="0"/>
                <a:cs typeface="Times New Roman" panose="02020603050405020304" pitchFamily="18" charset="0"/>
              </a:rPr>
              <a:t>个工作日内完成核对，并推送核对报告。对疑难情况可请求省级核对机构进行补充核对。县级核对机构应在收到核对报告后</a:t>
            </a:r>
            <a:r>
              <a:rPr lang="en-US" altLang="zh-CN" sz="2000" b="1" dirty="0" smtClean="0">
                <a:latin typeface="Times New Roman" panose="02020603050405020304" pitchFamily="18" charset="0"/>
                <a:cs typeface="Times New Roman" panose="02020603050405020304" pitchFamily="18" charset="0"/>
              </a:rPr>
              <a:t>2</a:t>
            </a:r>
            <a:r>
              <a:rPr lang="zh-CN" altLang="zh-CN" sz="2000" b="1" dirty="0" smtClean="0">
                <a:latin typeface="Times New Roman" panose="02020603050405020304" pitchFamily="18" charset="0"/>
                <a:cs typeface="Times New Roman" panose="02020603050405020304" pitchFamily="18" charset="0"/>
              </a:rPr>
              <a:t>个工作日内完成核对报告打印，并将核对结果反馈给救助部门或乡镇（街道）。</a:t>
            </a:r>
          </a:p>
        </p:txBody>
      </p:sp>
      <p:grpSp>
        <p:nvGrpSpPr>
          <p:cNvPr id="6" name="组合 5"/>
          <p:cNvGrpSpPr/>
          <p:nvPr/>
        </p:nvGrpSpPr>
        <p:grpSpPr>
          <a:xfrm>
            <a:off x="611560" y="1412776"/>
            <a:ext cx="648072" cy="1030188"/>
            <a:chOff x="1" y="2578507"/>
            <a:chExt cx="1039018" cy="1484312"/>
          </a:xfrm>
        </p:grpSpPr>
        <p:sp>
          <p:nvSpPr>
            <p:cNvPr id="7" name="燕尾形 6"/>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燕尾形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CN" altLang="en-US" sz="2000" kern="1200"/>
            </a:p>
          </p:txBody>
        </p:sp>
      </p:grpSp>
      <p:grpSp>
        <p:nvGrpSpPr>
          <p:cNvPr id="9" name="组合 8"/>
          <p:cNvGrpSpPr/>
          <p:nvPr/>
        </p:nvGrpSpPr>
        <p:grpSpPr>
          <a:xfrm>
            <a:off x="611560" y="2326804"/>
            <a:ext cx="648072" cy="1030188"/>
            <a:chOff x="1" y="2578507"/>
            <a:chExt cx="1039018" cy="1484312"/>
          </a:xfrm>
        </p:grpSpPr>
        <p:sp>
          <p:nvSpPr>
            <p:cNvPr id="10" name="燕尾形 9"/>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燕尾形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CN" altLang="en-US" sz="2000" kern="1200"/>
            </a:p>
          </p:txBody>
        </p:sp>
      </p:grpSp>
      <p:grpSp>
        <p:nvGrpSpPr>
          <p:cNvPr id="12" name="组合 11"/>
          <p:cNvGrpSpPr/>
          <p:nvPr/>
        </p:nvGrpSpPr>
        <p:grpSpPr>
          <a:xfrm>
            <a:off x="611560" y="3212976"/>
            <a:ext cx="648072" cy="1030188"/>
            <a:chOff x="1" y="2578507"/>
            <a:chExt cx="1039018" cy="1484312"/>
          </a:xfrm>
        </p:grpSpPr>
        <p:sp>
          <p:nvSpPr>
            <p:cNvPr id="13" name="燕尾形 12"/>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燕尾形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CN" altLang="en-US" sz="2000" kern="1200"/>
            </a:p>
          </p:txBody>
        </p:sp>
      </p:grpSp>
      <p:grpSp>
        <p:nvGrpSpPr>
          <p:cNvPr id="15" name="组合 14"/>
          <p:cNvGrpSpPr/>
          <p:nvPr/>
        </p:nvGrpSpPr>
        <p:grpSpPr>
          <a:xfrm>
            <a:off x="611560" y="4127004"/>
            <a:ext cx="648072" cy="1030188"/>
            <a:chOff x="1" y="2578507"/>
            <a:chExt cx="1039018" cy="1484312"/>
          </a:xfrm>
        </p:grpSpPr>
        <p:sp>
          <p:nvSpPr>
            <p:cNvPr id="16" name="燕尾形 15"/>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燕尾形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CN" altLang="en-US" sz="2000" kern="1200"/>
            </a:p>
          </p:txBody>
        </p:sp>
      </p:grpSp>
      <p:grpSp>
        <p:nvGrpSpPr>
          <p:cNvPr id="18" name="组合 17"/>
          <p:cNvGrpSpPr/>
          <p:nvPr/>
        </p:nvGrpSpPr>
        <p:grpSpPr>
          <a:xfrm>
            <a:off x="611560" y="5063108"/>
            <a:ext cx="648072" cy="1030188"/>
            <a:chOff x="1" y="2578507"/>
            <a:chExt cx="1039018" cy="1484312"/>
          </a:xfrm>
        </p:grpSpPr>
        <p:sp>
          <p:nvSpPr>
            <p:cNvPr id="19" name="燕尾形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燕尾形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CN" altLang="en-US" sz="2000" kern="1200"/>
            </a:p>
          </p:txBody>
        </p:sp>
      </p:grpSp>
    </p:spTree>
    <p:extLst>
      <p:ext uri="{BB962C8B-B14F-4D97-AF65-F5344CB8AC3E}">
        <p14:creationId xmlns="" xmlns:p14="http://schemas.microsoft.com/office/powerpoint/2010/main" val="4212150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10"/>
</p:tagLst>
</file>

<file path=ppt/tags/tag13.xml><?xml version="1.0" encoding="utf-8"?>
<p:tagLst xmlns:a="http://schemas.openxmlformats.org/drawingml/2006/main" xmlns:r="http://schemas.openxmlformats.org/officeDocument/2006/relationships" xmlns:p="http://schemas.openxmlformats.org/presentationml/2006/main">
  <p:tag name="MH" val="20151029082803"/>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10"/>
</p:tagLst>
</file>

<file path=ppt/tags/tag15.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10"/>
</p:tagLst>
</file>

<file path=ppt/tags/tag18.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Text"/>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8"/>
</p:tagLst>
</file>

<file path=ppt/tags/tag24.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10"/>
</p:tagLst>
</file>

<file path=ppt/tags/tag26.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10"/>
</p:tagLst>
</file>

<file path=ppt/tags/tag27.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51029082803"/>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7"/>
</p:tagLst>
</file>

<file path=ppt/tags/tag30.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10"/>
</p:tagLst>
</file>

<file path=ppt/tags/tag31.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9"/>
</p:tagLst>
</file>

<file path=ppt/tags/tag32.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10"/>
</p:tagLst>
</file>

<file path=ppt/tags/tag34.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8"/>
</p:tagLst>
</file>

<file path=ppt/tags/tag35.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Other"/>
  <p:tag name="MH_ORDER" val="10"/>
</p:tagLst>
</file>

<file path=ppt/tags/tag36.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8"/>
</p:tagLst>
</file>

<file path=ppt/tags/tag37.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9"/>
</p:tagLst>
</file>

<file path=ppt/tags/tag38.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10"/>
</p:tagLst>
</file>

<file path=ppt/tags/tag39.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8"/>
</p:tagLst>
</file>

<file path=ppt/tags/tag40.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10"/>
</p:tagLst>
</file>

<file path=ppt/tags/tag41.xml><?xml version="1.0" encoding="utf-8"?>
<p:tagLst xmlns:a="http://schemas.openxmlformats.org/drawingml/2006/main" xmlns:r="http://schemas.openxmlformats.org/officeDocument/2006/relationships" xmlns:p="http://schemas.openxmlformats.org/presentationml/2006/main">
  <p:tag name="MH" val="20151029090753"/>
  <p:tag name="MH_LIBRARY" val="GRAPHIC"/>
  <p:tag name="MH_TYPE" val="SubTitle"/>
  <p:tag name="MH_ORDER" val="10"/>
</p:tagLst>
</file>

<file path=ppt/tags/tag42.xml><?xml version="1.0" encoding="utf-8"?>
<p:tagLst xmlns:a="http://schemas.openxmlformats.org/drawingml/2006/main" xmlns:r="http://schemas.openxmlformats.org/officeDocument/2006/relationships" xmlns:p="http://schemas.openxmlformats.org/presentationml/2006/main">
  <p:tag name="MH" val="20151029082803"/>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MH" val="20151029234901"/>
  <p:tag name="MH_LIBRARY" val="GRAPHIC"/>
  <p:tag name="MH_ORDER" val="矩形 16"/>
</p:tagLst>
</file>

<file path=ppt/tags/tag5.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9"/>
</p:tagLst>
</file>

<file path=ppt/tags/tag6.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10"/>
</p:tagLst>
</file>

<file path=ppt/tags/tag7.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121000535"/>
  <p:tag name="MH_LIBRARY" val="GRAPHIC"/>
  <p:tag name="MH_TYPE" val="Other"/>
  <p:tag name="MH_ORDER" val="7"/>
</p:tagLst>
</file>

<file path=ppt/theme/theme1.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黑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黑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5_Office 主题">
  <a:themeElements>
    <a:clrScheme name="3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Office 主题">
  <a:themeElements>
    <a:clrScheme name="自定义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BF0000"/>
      </a:accent6>
      <a:hlink>
        <a:srgbClr val="0000FF"/>
      </a:hlink>
      <a:folHlink>
        <a:srgbClr val="800080"/>
      </a:folHlink>
    </a:clrScheme>
    <a:fontScheme name="7_Office 主题">
      <a:majorFont>
        <a:latin typeface="Calibri"/>
        <a:ea typeface="黑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57785" dist="33020" dir="3180000" algn="ctr">
            <a:srgbClr val="000000">
              <a:alpha val="30000"/>
            </a:srgbClr>
          </a:outerShdw>
        </a:effectLst>
      </a:spPr>
      <a:bodyPr rtlCol="0" anchor="ctr"/>
      <a:lstStyle>
        <a:defPPr algn="ctr">
          <a:defRPr sz="1600" b="1">
            <a:solidFill>
              <a:schemeClr val="tx1"/>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33166</TotalTime>
  <Pages>0</Pages>
  <Words>3845</Words>
  <Characters>0</Characters>
  <Application>Microsoft Office PowerPoint</Application>
  <DocSecurity>0</DocSecurity>
  <PresentationFormat>全屏显示(4:3)</PresentationFormat>
  <Lines>0</Lines>
  <Paragraphs>157</Paragraphs>
  <Slides>34</Slides>
  <Notes>5</Notes>
  <HiddenSlides>0</HiddenSlides>
  <MMClips>0</MMClips>
  <ScaleCrop>false</ScaleCrop>
  <HeadingPairs>
    <vt:vector size="6" baseType="variant">
      <vt:variant>
        <vt:lpstr>主题</vt:lpstr>
      </vt:variant>
      <vt:variant>
        <vt:i4>9</vt:i4>
      </vt:variant>
      <vt:variant>
        <vt:lpstr>嵌入 OLE 服务器</vt:lpstr>
      </vt:variant>
      <vt:variant>
        <vt:i4>1</vt:i4>
      </vt:variant>
      <vt:variant>
        <vt:lpstr>幻灯片标题</vt:lpstr>
      </vt:variant>
      <vt:variant>
        <vt:i4>34</vt:i4>
      </vt:variant>
    </vt:vector>
  </HeadingPairs>
  <TitlesOfParts>
    <vt:vector size="44" baseType="lpstr">
      <vt:lpstr>6_Office 主题</vt:lpstr>
      <vt:lpstr>5_Office 主题</vt:lpstr>
      <vt:lpstr>8_Office 主题</vt:lpstr>
      <vt:lpstr>9_Office 主题</vt:lpstr>
      <vt:lpstr>7_Office 主题</vt:lpstr>
      <vt:lpstr>35_Office 主题</vt:lpstr>
      <vt:lpstr>10_Office 主题</vt:lpstr>
      <vt:lpstr>11_Office 主题</vt:lpstr>
      <vt:lpstr>12_Office 主题</vt:lpstr>
      <vt:lpstr>Visio</vt:lpstr>
      <vt:lpstr>幻灯片 1</vt:lpstr>
      <vt:lpstr>核对的政策体系</vt:lpstr>
      <vt:lpstr>核对的政策体系</vt:lpstr>
      <vt:lpstr>核对的职责分工</vt:lpstr>
      <vt:lpstr>核对流程——新申请</vt:lpstr>
      <vt:lpstr>新申请核对业务</vt:lpstr>
      <vt:lpstr>新申请核对业务</vt:lpstr>
      <vt:lpstr>新申请核对业务</vt:lpstr>
      <vt:lpstr>核对业务时效性</vt:lpstr>
      <vt:lpstr>核对业务时效性</vt:lpstr>
      <vt:lpstr>规范操作</vt:lpstr>
      <vt:lpstr>规范操作</vt:lpstr>
      <vt:lpstr>幻灯片 13</vt:lpstr>
      <vt:lpstr>数据支撑</vt:lpstr>
      <vt:lpstr>核对流程——复核</vt:lpstr>
      <vt:lpstr>复核业务</vt:lpstr>
      <vt:lpstr>复核业务</vt:lpstr>
      <vt:lpstr>复核业务</vt:lpstr>
      <vt:lpstr>集中复核</vt:lpstr>
      <vt:lpstr>复核业务</vt:lpstr>
      <vt:lpstr>复核业务</vt:lpstr>
      <vt:lpstr>核对结果</vt:lpstr>
      <vt:lpstr>复核业务</vt:lpstr>
      <vt:lpstr>跨省业务传输路径</vt:lpstr>
      <vt:lpstr>跨省核对</vt:lpstr>
      <vt:lpstr>跨省核对</vt:lpstr>
      <vt:lpstr>跨省核对</vt:lpstr>
      <vt:lpstr>金融查询</vt:lpstr>
      <vt:lpstr>幻灯片 29</vt:lpstr>
      <vt:lpstr>幻灯片 30</vt:lpstr>
      <vt:lpstr>幻灯片 31</vt:lpstr>
      <vt:lpstr>幻灯片 32</vt:lpstr>
      <vt:lpstr>复核业务</vt:lpstr>
      <vt:lpstr>核对业务流程演示</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昌烨</cp:lastModifiedBy>
  <cp:revision>3227</cp:revision>
  <cp:lastPrinted>2012-03-19T06:15:26Z</cp:lastPrinted>
  <dcterms:created xsi:type="dcterms:W3CDTF">2009-12-16T05:52:57Z</dcterms:created>
  <dcterms:modified xsi:type="dcterms:W3CDTF">2023-08-25T03:39:14Z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2052-6.6.0.2461</vt:lpwstr>
  </property>
</Properties>
</file>