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21383625" cy="15119350"/>
  <p:notesSz cx="6807200" cy="9939338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0368" autoAdjust="0"/>
    <p:restoredTop sz="99814" autoAdjust="0"/>
  </p:normalViewPr>
  <p:slideViewPr>
    <p:cSldViewPr showGuides="1">
      <p:cViewPr varScale="1">
        <p:scale>
          <a:sx n="40" d="100"/>
          <a:sy n="40" d="100"/>
        </p:scale>
        <p:origin x="-1932" y="-126"/>
      </p:cViewPr>
      <p:guideLst>
        <p:guide orient="horz" pos="8990"/>
        <p:guide pos="877"/>
        <p:guide pos="13222"/>
        <p:guide pos="2943"/>
        <p:guide pos="7905"/>
        <p:guide pos="5430"/>
        <p:guide pos="104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2020-4-24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2020-4-24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28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73000" y="2474501"/>
            <a:ext cx="16038000" cy="5264000"/>
          </a:xfrm>
        </p:spPr>
        <p:txBody>
          <a:bodyPr anchor="b"/>
          <a:lstStyle>
            <a:lvl1pPr algn="ctr">
              <a:defRPr sz="992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673000" y="7941501"/>
            <a:ext cx="16038000" cy="3650499"/>
          </a:xfrm>
        </p:spPr>
        <p:txBody>
          <a:bodyPr/>
          <a:lstStyle>
            <a:lvl1pPr marL="0" indent="0" algn="ctr">
              <a:buNone/>
              <a:defRPr sz="3970"/>
            </a:lvl1pPr>
            <a:lvl2pPr marL="756285" indent="0" algn="ctr">
              <a:buNone/>
              <a:defRPr sz="3305"/>
            </a:lvl2pPr>
            <a:lvl3pPr marL="1511935" indent="0" algn="ctr">
              <a:buNone/>
              <a:defRPr sz="2975"/>
            </a:lvl3pPr>
            <a:lvl4pPr marL="2268220" indent="0" algn="ctr">
              <a:buNone/>
              <a:defRPr sz="2645"/>
            </a:lvl4pPr>
            <a:lvl5pPr marL="3023870" indent="0" algn="ctr">
              <a:buNone/>
              <a:defRPr sz="2645"/>
            </a:lvl5pPr>
            <a:lvl6pPr marL="3780155" indent="0" algn="ctr">
              <a:buNone/>
              <a:defRPr sz="2645"/>
            </a:lvl6pPr>
            <a:lvl7pPr marL="4535805" indent="0" algn="ctr">
              <a:buNone/>
              <a:defRPr sz="2645"/>
            </a:lvl7pPr>
            <a:lvl8pPr marL="5292090" indent="0" algn="ctr">
              <a:buNone/>
              <a:defRPr sz="2645"/>
            </a:lvl8pPr>
            <a:lvl9pPr marL="6047740" indent="0" algn="ctr">
              <a:buNone/>
              <a:defRPr sz="2645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503400" y="605501"/>
            <a:ext cx="4811400" cy="12901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9200" y="605501"/>
            <a:ext cx="14155278" cy="12901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59012" y="3769501"/>
            <a:ext cx="18443700" cy="6289499"/>
          </a:xfrm>
        </p:spPr>
        <p:txBody>
          <a:bodyPr anchor="b"/>
          <a:lstStyle>
            <a:lvl1pPr>
              <a:defRPr sz="992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59012" y="10118501"/>
            <a:ext cx="18443700" cy="3307499"/>
          </a:xfrm>
        </p:spPr>
        <p:txBody>
          <a:bodyPr/>
          <a:lstStyle>
            <a:lvl1pPr marL="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1pPr>
            <a:lvl2pPr marL="756285" indent="0">
              <a:buNone/>
              <a:defRPr sz="3305">
                <a:solidFill>
                  <a:schemeClr val="tx1">
                    <a:tint val="75000"/>
                  </a:schemeClr>
                </a:solidFill>
              </a:defRPr>
            </a:lvl2pPr>
            <a:lvl3pPr marL="1511935" indent="0">
              <a:buNone/>
              <a:defRPr sz="2975">
                <a:solidFill>
                  <a:schemeClr val="tx1">
                    <a:tint val="75000"/>
                  </a:schemeClr>
                </a:solidFill>
              </a:defRPr>
            </a:lvl3pPr>
            <a:lvl4pPr marL="226822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4pPr>
            <a:lvl5pPr marL="302387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5pPr>
            <a:lvl6pPr marL="3780155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6pPr>
            <a:lvl7pPr marL="4535805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7pPr>
            <a:lvl8pPr marL="529209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8pPr>
            <a:lvl9pPr marL="604774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9200" y="3528000"/>
            <a:ext cx="9430344" cy="997850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84456" y="3528000"/>
            <a:ext cx="9430344" cy="997850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2935" y="805000"/>
            <a:ext cx="18443700" cy="292250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81527" y="3920966"/>
            <a:ext cx="8547942" cy="1816499"/>
          </a:xfrm>
        </p:spPr>
        <p:txBody>
          <a:bodyPr anchor="ctr" anchorCtr="0"/>
          <a:lstStyle>
            <a:lvl1pPr marL="0" indent="0">
              <a:buNone/>
              <a:defRPr sz="4630"/>
            </a:lvl1pPr>
            <a:lvl2pPr marL="756285" indent="0">
              <a:buNone/>
              <a:defRPr sz="3970"/>
            </a:lvl2pPr>
            <a:lvl3pPr marL="1511935" indent="0">
              <a:buNone/>
              <a:defRPr sz="3305"/>
            </a:lvl3pPr>
            <a:lvl4pPr marL="2268220" indent="0">
              <a:buNone/>
              <a:defRPr sz="2975"/>
            </a:lvl4pPr>
            <a:lvl5pPr marL="3023870" indent="0">
              <a:buNone/>
              <a:defRPr sz="2975"/>
            </a:lvl5pPr>
            <a:lvl6pPr marL="3780155" indent="0">
              <a:buNone/>
              <a:defRPr sz="2975"/>
            </a:lvl6pPr>
            <a:lvl7pPr marL="4535805" indent="0">
              <a:buNone/>
              <a:defRPr sz="2975"/>
            </a:lvl7pPr>
            <a:lvl8pPr marL="5292090" indent="0">
              <a:buNone/>
              <a:defRPr sz="2975"/>
            </a:lvl8pPr>
            <a:lvl9pPr marL="6047740" indent="0">
              <a:buNone/>
              <a:defRPr sz="29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081527" y="5876426"/>
            <a:ext cx="8547942" cy="7770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4275" y="3920966"/>
            <a:ext cx="8590040" cy="1816499"/>
          </a:xfrm>
        </p:spPr>
        <p:txBody>
          <a:bodyPr anchor="ctr" anchorCtr="0"/>
          <a:lstStyle>
            <a:lvl1pPr marL="0" indent="0">
              <a:buNone/>
              <a:defRPr sz="4630"/>
            </a:lvl1pPr>
            <a:lvl2pPr marL="756285" indent="0">
              <a:buNone/>
              <a:defRPr sz="3970"/>
            </a:lvl2pPr>
            <a:lvl3pPr marL="1511935" indent="0">
              <a:buNone/>
              <a:defRPr sz="3305"/>
            </a:lvl3pPr>
            <a:lvl4pPr marL="2268220" indent="0">
              <a:buNone/>
              <a:defRPr sz="2975"/>
            </a:lvl4pPr>
            <a:lvl5pPr marL="3023870" indent="0">
              <a:buNone/>
              <a:defRPr sz="2975"/>
            </a:lvl5pPr>
            <a:lvl6pPr marL="3780155" indent="0">
              <a:buNone/>
              <a:defRPr sz="2975"/>
            </a:lvl6pPr>
            <a:lvl7pPr marL="4535805" indent="0">
              <a:buNone/>
              <a:defRPr sz="2975"/>
            </a:lvl7pPr>
            <a:lvl8pPr marL="5292090" indent="0">
              <a:buNone/>
              <a:defRPr sz="2975"/>
            </a:lvl8pPr>
            <a:lvl9pPr marL="6047740" indent="0">
              <a:buNone/>
              <a:defRPr sz="29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4275" y="5876426"/>
            <a:ext cx="8590040" cy="7770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2935" y="1008000"/>
            <a:ext cx="6896896" cy="3528000"/>
          </a:xfrm>
        </p:spPr>
        <p:txBody>
          <a:bodyPr anchor="b"/>
          <a:lstStyle>
            <a:lvl1pPr>
              <a:defRPr sz="529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90985" y="2177000"/>
            <a:ext cx="10825650" cy="10745000"/>
          </a:xfrm>
        </p:spPr>
        <p:txBody>
          <a:bodyPr/>
          <a:lstStyle>
            <a:lvl1pPr>
              <a:defRPr sz="5290"/>
            </a:lvl1pPr>
            <a:lvl2pPr>
              <a:defRPr sz="4630"/>
            </a:lvl2pPr>
            <a:lvl3pPr>
              <a:defRPr sz="3970"/>
            </a:lvl3pPr>
            <a:lvl4pPr>
              <a:defRPr sz="3305"/>
            </a:lvl4pPr>
            <a:lvl5pPr>
              <a:defRPr sz="3305"/>
            </a:lvl5pPr>
            <a:lvl6pPr>
              <a:defRPr sz="3305"/>
            </a:lvl6pPr>
            <a:lvl7pPr>
              <a:defRPr sz="3305"/>
            </a:lvl7pPr>
            <a:lvl8pPr>
              <a:defRPr sz="3305"/>
            </a:lvl8pPr>
            <a:lvl9pPr>
              <a:defRPr sz="330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72935" y="4536000"/>
            <a:ext cx="6896896" cy="8403501"/>
          </a:xfrm>
        </p:spPr>
        <p:txBody>
          <a:bodyPr/>
          <a:lstStyle>
            <a:lvl1pPr marL="0" indent="0">
              <a:buNone/>
              <a:defRPr sz="2645"/>
            </a:lvl1pPr>
            <a:lvl2pPr marL="756285" indent="0">
              <a:buNone/>
              <a:defRPr sz="2315"/>
            </a:lvl2pPr>
            <a:lvl3pPr marL="1511935" indent="0">
              <a:buNone/>
              <a:defRPr sz="1985"/>
            </a:lvl3pPr>
            <a:lvl4pPr marL="2268220" indent="0">
              <a:buNone/>
              <a:defRPr sz="1655"/>
            </a:lvl4pPr>
            <a:lvl5pPr marL="3023870" indent="0">
              <a:buNone/>
              <a:defRPr sz="1655"/>
            </a:lvl5pPr>
            <a:lvl6pPr marL="3780155" indent="0">
              <a:buNone/>
              <a:defRPr sz="1655"/>
            </a:lvl6pPr>
            <a:lvl7pPr marL="4535805" indent="0">
              <a:buNone/>
              <a:defRPr sz="1655"/>
            </a:lvl7pPr>
            <a:lvl8pPr marL="5292090" indent="0">
              <a:buNone/>
              <a:defRPr sz="1655"/>
            </a:lvl8pPr>
            <a:lvl9pPr marL="6047740" indent="0">
              <a:buNone/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2935" y="1008000"/>
            <a:ext cx="7305760" cy="3528000"/>
          </a:xfrm>
        </p:spPr>
        <p:txBody>
          <a:bodyPr anchor="b"/>
          <a:lstStyle>
            <a:lvl1pPr>
              <a:defRPr sz="529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090985" y="1008002"/>
            <a:ext cx="10825650" cy="11914000"/>
          </a:xfrm>
        </p:spPr>
        <p:txBody>
          <a:bodyPr/>
          <a:lstStyle>
            <a:lvl1pPr marL="0" indent="0">
              <a:buNone/>
              <a:defRPr sz="5290"/>
            </a:lvl1pPr>
            <a:lvl2pPr marL="756285" indent="0">
              <a:buNone/>
              <a:defRPr sz="4630"/>
            </a:lvl2pPr>
            <a:lvl3pPr marL="1511935" indent="0">
              <a:buNone/>
              <a:defRPr sz="3970"/>
            </a:lvl3pPr>
            <a:lvl4pPr marL="2268220" indent="0">
              <a:buNone/>
              <a:defRPr sz="3305"/>
            </a:lvl4pPr>
            <a:lvl5pPr marL="3023870" indent="0">
              <a:buNone/>
              <a:defRPr sz="3305"/>
            </a:lvl5pPr>
            <a:lvl6pPr marL="3780155" indent="0">
              <a:buNone/>
              <a:defRPr sz="3305"/>
            </a:lvl6pPr>
            <a:lvl7pPr marL="4535805" indent="0">
              <a:buNone/>
              <a:defRPr sz="3305"/>
            </a:lvl7pPr>
            <a:lvl8pPr marL="5292090" indent="0">
              <a:buNone/>
              <a:defRPr sz="3305"/>
            </a:lvl8pPr>
            <a:lvl9pPr marL="6047740" indent="0">
              <a:buNone/>
              <a:defRPr sz="330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72935" y="4536000"/>
            <a:ext cx="7305760" cy="8403501"/>
          </a:xfrm>
        </p:spPr>
        <p:txBody>
          <a:bodyPr/>
          <a:lstStyle>
            <a:lvl1pPr marL="0" indent="0">
              <a:buNone/>
              <a:defRPr sz="3305"/>
            </a:lvl1pPr>
            <a:lvl2pPr marL="756285" indent="0">
              <a:buNone/>
              <a:defRPr sz="2975"/>
            </a:lvl2pPr>
            <a:lvl3pPr marL="1511935" indent="0">
              <a:buNone/>
              <a:defRPr sz="2645"/>
            </a:lvl3pPr>
            <a:lvl4pPr marL="2268220" indent="0">
              <a:buNone/>
              <a:defRPr sz="2315"/>
            </a:lvl4pPr>
            <a:lvl5pPr marL="3023870" indent="0">
              <a:buNone/>
              <a:defRPr sz="2315"/>
            </a:lvl5pPr>
            <a:lvl6pPr marL="3780155" indent="0">
              <a:buNone/>
              <a:defRPr sz="2315"/>
            </a:lvl6pPr>
            <a:lvl7pPr marL="4535805" indent="0">
              <a:buNone/>
              <a:defRPr sz="2315"/>
            </a:lvl7pPr>
            <a:lvl8pPr marL="5292090" indent="0">
              <a:buNone/>
              <a:defRPr sz="2315"/>
            </a:lvl8pPr>
            <a:lvl9pPr marL="6047740" indent="0">
              <a:buNone/>
              <a:defRPr sz="231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1069200" y="605501"/>
            <a:ext cx="19245600" cy="2520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1069200" y="3528000"/>
            <a:ext cx="19245600" cy="9978501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1069200" y="13769000"/>
            <a:ext cx="4989600" cy="105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3085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7306200" y="13769000"/>
            <a:ext cx="6771600" cy="105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3085"/>
            </a:lvl1pPr>
          </a:lstStyle>
          <a:p>
            <a:pPr lvl="0"/>
            <a:r>
              <a:rPr lang="en-US" altLang="zh-CN" smtClean="0">
                <a:latin typeface="Arial" panose="020B0604020202020204" pitchFamily="34" charset="0"/>
              </a:rPr>
              <a:t>56</a:t>
            </a:r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15325200" y="13769000"/>
            <a:ext cx="4989600" cy="105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3085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pPr lvl="0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marL="0" lvl="0" indent="0" algn="ctr" defTabSz="201612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7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756285" lvl="0" indent="-756285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•"/>
        <a:defRPr sz="7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38300" lvl="1" indent="-62992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–"/>
        <a:defRPr sz="617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520315" lvl="2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•"/>
        <a:defRPr sz="52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528060" lvl="3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–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4535805" lvl="4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»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5544185" lvl="5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»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551930" lvl="6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»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560310" lvl="7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»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8568055" lvl="8" indent="-504190" algn="l" defTabSz="2016125" eaLnBrk="1" fontAlgn="base" latinLnBrk="0" hangingPunct="1">
        <a:lnSpc>
          <a:spcPct val="100000"/>
        </a:lnSpc>
        <a:spcBef>
          <a:spcPct val="44000"/>
        </a:spcBef>
        <a:spcAft>
          <a:spcPct val="0"/>
        </a:spcAft>
        <a:buChar char="»"/>
        <a:defRPr sz="44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201612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97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07745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2016125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302387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403225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5039995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604774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705612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8063865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文本框 125"/>
          <p:cNvSpPr txBox="1"/>
          <p:nvPr/>
        </p:nvSpPr>
        <p:spPr>
          <a:xfrm>
            <a:off x="13121005" y="6712585"/>
            <a:ext cx="3070860" cy="5844540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 anchor="t" anchorCtr="0">
            <a:noAutofit/>
          </a:bodyPr>
          <a:lstStyle/>
          <a:p>
            <a:pPr algn="ctr">
              <a:buClrTx/>
              <a:buSzTx/>
              <a:buNone/>
            </a:pPr>
            <a:r>
              <a:rPr lang="zh-CN" altLang="en-US" sz="1400" b="1" dirty="0">
                <a:ln>
                  <a:noFill/>
                </a:ln>
              </a:rPr>
              <a:t>第三阶段</a:t>
            </a:r>
            <a:r>
              <a:rPr lang="zh-CN" altLang="en-US" sz="1400" b="1" dirty="0" smtClean="0">
                <a:ln>
                  <a:noFill/>
                </a:ln>
              </a:rPr>
              <a:t>可并联或并行</a:t>
            </a:r>
            <a:r>
              <a:rPr lang="zh-CN" altLang="en-US" sz="1400" b="1" dirty="0">
                <a:ln>
                  <a:noFill/>
                </a:ln>
              </a:rPr>
              <a:t>办理其他事项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5436416" y="3017106"/>
            <a:ext cx="2441000" cy="9439260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dash"/>
          </a:ln>
        </p:spPr>
        <p:txBody>
          <a:bodyPr wrap="square" bIns="0" rtlCol="0" anchor="ctr" anchorCtr="0">
            <a:noAutofit/>
          </a:bodyPr>
          <a:lstStyle/>
          <a:p>
            <a:pPr algn="ctr"/>
            <a:endParaRPr lang="zh-CN" altLang="en-US" sz="1200" dirty="0">
              <a:ln>
                <a:noFill/>
              </a:ln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313358" y="2907665"/>
            <a:ext cx="2663810" cy="9648854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>
            <a:noAutofit/>
          </a:bodyPr>
          <a:lstStyle/>
          <a:p>
            <a:endParaRPr lang="en-US" altLang="zh-CN" sz="1200" dirty="0">
              <a:ln>
                <a:noFill/>
              </a:ln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1105535"/>
            <a:ext cx="2138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附件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6                        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城乡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污水处理设施建设项目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审批流程指导图          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  总审批时限：</a:t>
            </a:r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58</a:t>
            </a:r>
            <a:r>
              <a:rPr lang="zh-CN" altLang="en-US" sz="2800" b="1" dirty="0" smtClean="0">
                <a:latin typeface="微软雅黑" panose="020B0503020204020204" charset="-122"/>
                <a:ea typeface="微软雅黑" panose="020B0503020204020204" charset="-122"/>
              </a:rPr>
              <a:t>个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</a:rPr>
              <a:t>工作日</a:t>
            </a:r>
          </a:p>
        </p:txBody>
      </p:sp>
      <p:sp>
        <p:nvSpPr>
          <p:cNvPr id="3" name="五边形 2"/>
          <p:cNvSpPr/>
          <p:nvPr/>
        </p:nvSpPr>
        <p:spPr>
          <a:xfrm>
            <a:off x="1014730" y="1851660"/>
            <a:ext cx="3630295" cy="603250"/>
          </a:xfrm>
          <a:prstGeom prst="homePlat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765" b="1">
                <a:solidFill>
                  <a:schemeClr val="tx1"/>
                </a:solidFill>
              </a:rPr>
              <a:t>项目策划生成</a:t>
            </a:r>
          </a:p>
        </p:txBody>
      </p:sp>
      <p:sp>
        <p:nvSpPr>
          <p:cNvPr id="7" name="任意多边形 6"/>
          <p:cNvSpPr/>
          <p:nvPr/>
        </p:nvSpPr>
        <p:spPr>
          <a:xfrm>
            <a:off x="12615545" y="1851660"/>
            <a:ext cx="3946525" cy="603250"/>
          </a:xfrm>
          <a:custGeom>
            <a:avLst/>
            <a:gdLst>
              <a:gd name="connsiteX0" fmla="*/ 226 w 2819"/>
              <a:gd name="connsiteY0" fmla="*/ 0 h 431"/>
              <a:gd name="connsiteX1" fmla="*/ 2604 w 2819"/>
              <a:gd name="connsiteY1" fmla="*/ 0 h 431"/>
              <a:gd name="connsiteX2" fmla="*/ 2819 w 2819"/>
              <a:gd name="connsiteY2" fmla="*/ 216 h 431"/>
              <a:gd name="connsiteX3" fmla="*/ 2604 w 2819"/>
              <a:gd name="connsiteY3" fmla="*/ 431 h 431"/>
              <a:gd name="connsiteX4" fmla="*/ 226 w 2819"/>
              <a:gd name="connsiteY4" fmla="*/ 431 h 431"/>
              <a:gd name="connsiteX5" fmla="*/ 0 w 2819"/>
              <a:gd name="connsiteY5" fmla="*/ 209 h 431"/>
              <a:gd name="connsiteX6" fmla="*/ 226 w 2819"/>
              <a:gd name="connsiteY6" fmla="*/ 0 h 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19" h="431">
                <a:moveTo>
                  <a:pt x="226" y="0"/>
                </a:moveTo>
                <a:lnTo>
                  <a:pt x="2604" y="0"/>
                </a:lnTo>
                <a:lnTo>
                  <a:pt x="2819" y="216"/>
                </a:lnTo>
                <a:lnTo>
                  <a:pt x="2604" y="431"/>
                </a:lnTo>
                <a:lnTo>
                  <a:pt x="226" y="431"/>
                </a:lnTo>
                <a:lnTo>
                  <a:pt x="0" y="209"/>
                </a:lnTo>
                <a:lnTo>
                  <a:pt x="226" y="0"/>
                </a:lnTo>
                <a:close/>
              </a:path>
            </a:pathLst>
          </a:cu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765" b="1" dirty="0">
                <a:solidFill>
                  <a:schemeClr val="tx1"/>
                </a:solidFill>
              </a:rPr>
              <a:t>  第三阶段（施工许可阶段）</a:t>
            </a:r>
            <a:endParaRPr lang="en-US" altLang="zh-CN" sz="1765" b="1" dirty="0">
              <a:solidFill>
                <a:schemeClr val="tx1"/>
              </a:solidFill>
            </a:endParaRPr>
          </a:p>
          <a:p>
            <a:pPr algn="ctr"/>
            <a:r>
              <a:rPr lang="zh-CN" altLang="en-US" sz="1765" b="1" dirty="0">
                <a:solidFill>
                  <a:schemeClr val="tx1"/>
                </a:solidFill>
              </a:rPr>
              <a:t>阶段时限：</a:t>
            </a:r>
            <a:r>
              <a:rPr lang="en-US" altLang="zh-CN" sz="1765" b="1" dirty="0" smtClean="0">
                <a:solidFill>
                  <a:schemeClr val="tx1"/>
                </a:solidFill>
              </a:rPr>
              <a:t>17</a:t>
            </a:r>
            <a:r>
              <a:rPr lang="zh-CN" altLang="en-US" sz="1765" b="1" dirty="0" smtClean="0">
                <a:solidFill>
                  <a:schemeClr val="tx1"/>
                </a:solidFill>
              </a:rPr>
              <a:t>个</a:t>
            </a:r>
            <a:r>
              <a:rPr lang="zh-CN" altLang="en-US" sz="1765" b="1" dirty="0">
                <a:solidFill>
                  <a:schemeClr val="tx1"/>
                </a:solidFill>
              </a:rPr>
              <a:t>工作日</a:t>
            </a:r>
          </a:p>
        </p:txBody>
      </p:sp>
      <p:sp>
        <p:nvSpPr>
          <p:cNvPr id="8" name="任意多边形 7"/>
          <p:cNvSpPr/>
          <p:nvPr/>
        </p:nvSpPr>
        <p:spPr>
          <a:xfrm>
            <a:off x="16552755" y="1851640"/>
            <a:ext cx="3833200" cy="603400"/>
          </a:xfrm>
          <a:custGeom>
            <a:avLst/>
            <a:gdLst>
              <a:gd name="connsiteX0" fmla="*/ 226 w 2604"/>
              <a:gd name="connsiteY0" fmla="*/ 0 h 431"/>
              <a:gd name="connsiteX1" fmla="*/ 2604 w 2604"/>
              <a:gd name="connsiteY1" fmla="*/ 0 h 431"/>
              <a:gd name="connsiteX2" fmla="*/ 2604 w 2604"/>
              <a:gd name="connsiteY2" fmla="*/ 431 h 431"/>
              <a:gd name="connsiteX3" fmla="*/ 226 w 2604"/>
              <a:gd name="connsiteY3" fmla="*/ 431 h 431"/>
              <a:gd name="connsiteX4" fmla="*/ 0 w 2604"/>
              <a:gd name="connsiteY4" fmla="*/ 209 h 431"/>
              <a:gd name="connsiteX5" fmla="*/ 226 w 2604"/>
              <a:gd name="connsiteY5" fmla="*/ 0 h 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" h="431">
                <a:moveTo>
                  <a:pt x="226" y="0"/>
                </a:moveTo>
                <a:lnTo>
                  <a:pt x="2604" y="0"/>
                </a:lnTo>
                <a:lnTo>
                  <a:pt x="2604" y="431"/>
                </a:lnTo>
                <a:lnTo>
                  <a:pt x="226" y="431"/>
                </a:lnTo>
                <a:lnTo>
                  <a:pt x="0" y="209"/>
                </a:lnTo>
                <a:lnTo>
                  <a:pt x="226" y="0"/>
                </a:lnTo>
                <a:close/>
              </a:path>
            </a:pathLst>
          </a:cu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765" b="1">
                <a:solidFill>
                  <a:schemeClr val="tx1"/>
                </a:solidFill>
              </a:rPr>
              <a:t>第四阶段（竣工验收阶段）</a:t>
            </a:r>
          </a:p>
        </p:txBody>
      </p:sp>
      <p:grpSp>
        <p:nvGrpSpPr>
          <p:cNvPr id="10" name="组合 21"/>
          <p:cNvGrpSpPr/>
          <p:nvPr>
            <p:custDataLst>
              <p:tags r:id="rId1"/>
            </p:custDataLst>
          </p:nvPr>
        </p:nvGrpSpPr>
        <p:grpSpPr>
          <a:xfrm>
            <a:off x="1316990" y="2985135"/>
            <a:ext cx="2693670" cy="842010"/>
            <a:chOff x="2826" y="3657"/>
            <a:chExt cx="4242" cy="1326"/>
          </a:xfrm>
        </p:grpSpPr>
        <p:sp>
          <p:nvSpPr>
            <p:cNvPr id="15" name="文本框 14"/>
            <p:cNvSpPr txBox="1"/>
            <p:nvPr/>
          </p:nvSpPr>
          <p:spPr>
            <a:xfrm>
              <a:off x="2826" y="3657"/>
              <a:ext cx="4242" cy="1327"/>
            </a:xfrm>
            <a:prstGeom prst="rect">
              <a:avLst/>
            </a:prstGeom>
            <a:noFill/>
            <a:ln w="9525" cmpd="sng">
              <a:solidFill>
                <a:srgbClr val="000000"/>
              </a:solidFill>
              <a:prstDash val="solid"/>
            </a:ln>
          </p:spPr>
          <p:txBody>
            <a:bodyPr wrap="square" bIns="0" rtlCol="0">
              <a:noAutofit/>
            </a:bodyPr>
            <a:lstStyle/>
            <a:p>
              <a:endParaRPr lang="zh-CN" altLang="en-US" sz="1765">
                <a:ln>
                  <a:noFill/>
                </a:ln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945" y="3813"/>
              <a:ext cx="4004" cy="1016"/>
            </a:xfrm>
            <a:prstGeom prst="rect">
              <a:avLst/>
            </a:prstGeom>
            <a:noFill/>
            <a:ln w="0" cmpd="sng">
              <a:solidFill>
                <a:srgbClr val="000000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ln>
                    <a:noFill/>
                  </a:ln>
                </a:rPr>
                <a:t>相关部门通过多规合一业务协同提出建设条件，以及需要开展的评估评价事项要求</a:t>
              </a:r>
            </a:p>
          </p:txBody>
        </p:sp>
      </p:grpSp>
      <p:grpSp>
        <p:nvGrpSpPr>
          <p:cNvPr id="14" name="组合 20"/>
          <p:cNvGrpSpPr/>
          <p:nvPr>
            <p:custDataLst>
              <p:tags r:id="rId2"/>
            </p:custDataLst>
          </p:nvPr>
        </p:nvGrpSpPr>
        <p:grpSpPr>
          <a:xfrm>
            <a:off x="1014730" y="1851640"/>
            <a:ext cx="19371225" cy="603400"/>
            <a:chOff x="1598" y="1572"/>
            <a:chExt cx="30506" cy="950"/>
          </a:xfrm>
        </p:grpSpPr>
        <p:sp>
          <p:nvSpPr>
            <p:cNvPr id="16" name="五边形 15"/>
            <p:cNvSpPr/>
            <p:nvPr/>
          </p:nvSpPr>
          <p:spPr>
            <a:xfrm>
              <a:off x="1598" y="1572"/>
              <a:ext cx="5717" cy="950"/>
            </a:xfrm>
            <a:prstGeom prst="homePlate">
              <a:avLst/>
            </a:prstGeom>
            <a:ln w="3175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65" b="1">
                  <a:solidFill>
                    <a:schemeClr val="tx1"/>
                  </a:solidFill>
                </a:rPr>
                <a:t>项目策划生成</a:t>
              </a:r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7311" y="1572"/>
              <a:ext cx="6215" cy="950"/>
            </a:xfrm>
            <a:custGeom>
              <a:avLst/>
              <a:gdLst>
                <a:gd name="connsiteX0" fmla="*/ 226 w 2819"/>
                <a:gd name="connsiteY0" fmla="*/ 0 h 431"/>
                <a:gd name="connsiteX1" fmla="*/ 2604 w 2819"/>
                <a:gd name="connsiteY1" fmla="*/ 0 h 431"/>
                <a:gd name="connsiteX2" fmla="*/ 2819 w 2819"/>
                <a:gd name="connsiteY2" fmla="*/ 216 h 431"/>
                <a:gd name="connsiteX3" fmla="*/ 2604 w 2819"/>
                <a:gd name="connsiteY3" fmla="*/ 431 h 431"/>
                <a:gd name="connsiteX4" fmla="*/ 226 w 2819"/>
                <a:gd name="connsiteY4" fmla="*/ 431 h 431"/>
                <a:gd name="connsiteX5" fmla="*/ 0 w 2819"/>
                <a:gd name="connsiteY5" fmla="*/ 209 h 431"/>
                <a:gd name="connsiteX6" fmla="*/ 226 w 2819"/>
                <a:gd name="connsiteY6" fmla="*/ 0 h 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9" h="431">
                  <a:moveTo>
                    <a:pt x="226" y="0"/>
                  </a:moveTo>
                  <a:lnTo>
                    <a:pt x="2604" y="0"/>
                  </a:lnTo>
                  <a:lnTo>
                    <a:pt x="2819" y="216"/>
                  </a:lnTo>
                  <a:lnTo>
                    <a:pt x="2604" y="431"/>
                  </a:lnTo>
                  <a:lnTo>
                    <a:pt x="226" y="431"/>
                  </a:lnTo>
                  <a:lnTo>
                    <a:pt x="0" y="209"/>
                  </a:lnTo>
                  <a:lnTo>
                    <a:pt x="226" y="0"/>
                  </a:lnTo>
                  <a:close/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  第一阶段（立项用地规划许可阶段）</a:t>
              </a:r>
              <a:endParaRPr lang="en-US" altLang="zh-CN" sz="1765" b="1" dirty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阶段时限</a:t>
              </a:r>
              <a:r>
                <a:rPr lang="zh-CN" altLang="en-US" sz="1765" b="1" dirty="0" smtClean="0">
                  <a:solidFill>
                    <a:schemeClr val="tx1"/>
                  </a:solidFill>
                </a:rPr>
                <a:t>：</a:t>
              </a:r>
              <a:r>
                <a:rPr lang="en-US" altLang="zh-CN" sz="1765" b="1" dirty="0" smtClean="0">
                  <a:solidFill>
                    <a:schemeClr val="tx1"/>
                  </a:solidFill>
                </a:rPr>
                <a:t>15</a:t>
              </a:r>
              <a:r>
                <a:rPr lang="zh-CN" altLang="en-US" sz="1765" b="1" dirty="0" smtClean="0">
                  <a:solidFill>
                    <a:schemeClr val="tx1"/>
                  </a:solidFill>
                </a:rPr>
                <a:t>个</a:t>
              </a:r>
              <a:r>
                <a:rPr lang="zh-CN" altLang="en-US" sz="1765" b="1" dirty="0">
                  <a:solidFill>
                    <a:schemeClr val="tx1"/>
                  </a:solidFill>
                </a:rPr>
                <a:t>工作日</a:t>
              </a:r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13549" y="1572"/>
              <a:ext cx="6303" cy="950"/>
            </a:xfrm>
            <a:custGeom>
              <a:avLst/>
              <a:gdLst>
                <a:gd name="connsiteX0" fmla="*/ 226 w 2819"/>
                <a:gd name="connsiteY0" fmla="*/ 0 h 431"/>
                <a:gd name="connsiteX1" fmla="*/ 2604 w 2819"/>
                <a:gd name="connsiteY1" fmla="*/ 0 h 431"/>
                <a:gd name="connsiteX2" fmla="*/ 2819 w 2819"/>
                <a:gd name="connsiteY2" fmla="*/ 216 h 431"/>
                <a:gd name="connsiteX3" fmla="*/ 2604 w 2819"/>
                <a:gd name="connsiteY3" fmla="*/ 431 h 431"/>
                <a:gd name="connsiteX4" fmla="*/ 226 w 2819"/>
                <a:gd name="connsiteY4" fmla="*/ 431 h 431"/>
                <a:gd name="connsiteX5" fmla="*/ 0 w 2819"/>
                <a:gd name="connsiteY5" fmla="*/ 209 h 431"/>
                <a:gd name="connsiteX6" fmla="*/ 226 w 2819"/>
                <a:gd name="connsiteY6" fmla="*/ 0 h 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9" h="431">
                  <a:moveTo>
                    <a:pt x="226" y="0"/>
                  </a:moveTo>
                  <a:lnTo>
                    <a:pt x="2604" y="0"/>
                  </a:lnTo>
                  <a:lnTo>
                    <a:pt x="2819" y="216"/>
                  </a:lnTo>
                  <a:lnTo>
                    <a:pt x="2604" y="431"/>
                  </a:lnTo>
                  <a:lnTo>
                    <a:pt x="226" y="431"/>
                  </a:lnTo>
                  <a:lnTo>
                    <a:pt x="0" y="209"/>
                  </a:lnTo>
                  <a:lnTo>
                    <a:pt x="226" y="0"/>
                  </a:lnTo>
                  <a:close/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  第二阶段（工程建设许可阶段）</a:t>
              </a:r>
              <a:endParaRPr lang="en-US" altLang="zh-CN" sz="1765" b="1" dirty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阶段时限：</a:t>
              </a:r>
              <a:r>
                <a:rPr lang="en-US" altLang="zh-CN" sz="1765" b="1" dirty="0" smtClean="0">
                  <a:solidFill>
                    <a:schemeClr val="tx1"/>
                  </a:solidFill>
                </a:rPr>
                <a:t>16</a:t>
              </a:r>
              <a:r>
                <a:rPr lang="zh-CN" altLang="en-US" sz="1765" b="1" dirty="0" smtClean="0">
                  <a:solidFill>
                    <a:schemeClr val="tx1"/>
                  </a:solidFill>
                </a:rPr>
                <a:t>个</a:t>
              </a:r>
              <a:r>
                <a:rPr lang="zh-CN" altLang="en-US" sz="1765" b="1" dirty="0">
                  <a:solidFill>
                    <a:schemeClr val="tx1"/>
                  </a:solidFill>
                </a:rPr>
                <a:t>工作日</a:t>
              </a:r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26067" y="1572"/>
              <a:ext cx="6037" cy="950"/>
            </a:xfrm>
            <a:custGeom>
              <a:avLst/>
              <a:gdLst>
                <a:gd name="connsiteX0" fmla="*/ 226 w 2604"/>
                <a:gd name="connsiteY0" fmla="*/ 0 h 431"/>
                <a:gd name="connsiteX1" fmla="*/ 2604 w 2604"/>
                <a:gd name="connsiteY1" fmla="*/ 0 h 431"/>
                <a:gd name="connsiteX2" fmla="*/ 2604 w 2604"/>
                <a:gd name="connsiteY2" fmla="*/ 431 h 431"/>
                <a:gd name="connsiteX3" fmla="*/ 226 w 2604"/>
                <a:gd name="connsiteY3" fmla="*/ 431 h 431"/>
                <a:gd name="connsiteX4" fmla="*/ 0 w 2604"/>
                <a:gd name="connsiteY4" fmla="*/ 209 h 431"/>
                <a:gd name="connsiteX5" fmla="*/ 226 w 2604"/>
                <a:gd name="connsiteY5" fmla="*/ 0 h 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04" h="431">
                  <a:moveTo>
                    <a:pt x="226" y="0"/>
                  </a:moveTo>
                  <a:lnTo>
                    <a:pt x="2604" y="0"/>
                  </a:lnTo>
                  <a:lnTo>
                    <a:pt x="2604" y="431"/>
                  </a:lnTo>
                  <a:lnTo>
                    <a:pt x="226" y="431"/>
                  </a:lnTo>
                  <a:lnTo>
                    <a:pt x="0" y="209"/>
                  </a:lnTo>
                  <a:lnTo>
                    <a:pt x="226" y="0"/>
                  </a:lnTo>
                  <a:close/>
                </a:path>
              </a:pathLst>
            </a:custGeom>
            <a:ln w="3175"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      第四阶段（竣工验收阶段）</a:t>
              </a:r>
              <a:endParaRPr lang="en-US" altLang="zh-CN" sz="1765" b="1" dirty="0">
                <a:solidFill>
                  <a:schemeClr val="tx1"/>
                </a:solidFill>
              </a:endParaRPr>
            </a:p>
            <a:p>
              <a:pPr algn="ctr"/>
              <a:r>
                <a:rPr lang="zh-CN" altLang="en-US" sz="1765" b="1" dirty="0">
                  <a:solidFill>
                    <a:schemeClr val="tx1"/>
                  </a:solidFill>
                </a:rPr>
                <a:t>阶段时限：</a:t>
              </a:r>
              <a:r>
                <a:rPr lang="en-US" altLang="zh-CN" sz="1765" b="1" dirty="0">
                  <a:solidFill>
                    <a:schemeClr val="tx1"/>
                  </a:solidFill>
                </a:rPr>
                <a:t>10</a:t>
              </a:r>
              <a:r>
                <a:rPr lang="zh-CN" altLang="en-US" sz="1765" b="1" dirty="0">
                  <a:solidFill>
                    <a:schemeClr val="tx1"/>
                  </a:solidFill>
                </a:rPr>
                <a:t>个工作日</a:t>
              </a: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1267461" y="4788535"/>
            <a:ext cx="2780618" cy="1552878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>
            <a:noAutofit/>
          </a:bodyPr>
          <a:lstStyle/>
          <a:p>
            <a:pPr>
              <a:lnSpc>
                <a:spcPts val="1600"/>
              </a:lnSpc>
            </a:pPr>
            <a:r>
              <a:rPr lang="zh-CN" altLang="en-US" sz="1200" dirty="0"/>
              <a:t>各类开发区、工业园区、新区等推行</a:t>
            </a:r>
            <a:r>
              <a:rPr lang="zh-CN" altLang="en-US" sz="1200" dirty="0">
                <a:ln>
                  <a:noFill/>
                </a:ln>
              </a:rPr>
              <a:t>区域评估：</a:t>
            </a:r>
          </a:p>
          <a:p>
            <a:pPr>
              <a:lnSpc>
                <a:spcPts val="1600"/>
              </a:lnSpc>
            </a:pPr>
            <a:r>
              <a:rPr lang="zh-CN" altLang="en-US" sz="1200" dirty="0">
                <a:ln>
                  <a:noFill/>
                </a:ln>
              </a:rPr>
              <a:t>地震安全性评估、压覆重要矿产资源评估、地质灾害危险性评估、环境影响评价、节能评价、水土保持方案、洪水影响评价、取水许可、航道通航条件影响评价、建设项目安全评价等</a:t>
            </a:r>
            <a:endParaRPr lang="en-US" altLang="zh-CN" sz="1200" dirty="0">
              <a:ln>
                <a:noFill/>
              </a:ln>
            </a:endParaRPr>
          </a:p>
        </p:txBody>
      </p:sp>
      <p:cxnSp>
        <p:nvCxnSpPr>
          <p:cNvPr id="27" name="直接箭头连接符 26"/>
          <p:cNvCxnSpPr>
            <a:stCxn id="25" idx="0"/>
          </p:cNvCxnSpPr>
          <p:nvPr>
            <p:custDataLst>
              <p:tags r:id="rId3"/>
            </p:custDataLst>
          </p:nvPr>
        </p:nvCxnSpPr>
        <p:spPr>
          <a:xfrm rot="5400000" flipH="1" flipV="1">
            <a:off x="2180420" y="4305131"/>
            <a:ext cx="960755" cy="60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>
            <p:custDataLst>
              <p:tags r:id="rId4"/>
            </p:custDataLst>
          </p:nvPr>
        </p:nvCxnSpPr>
        <p:spPr>
          <a:xfrm>
            <a:off x="4082098" y="3406775"/>
            <a:ext cx="1180426" cy="56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>
            <p:custDataLst>
              <p:tags r:id="rId5"/>
            </p:custDataLst>
          </p:nvPr>
        </p:nvCxnSpPr>
        <p:spPr>
          <a:xfrm>
            <a:off x="12549200" y="3412455"/>
            <a:ext cx="5715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本框 58"/>
          <p:cNvSpPr txBox="1"/>
          <p:nvPr>
            <p:custDataLst>
              <p:tags r:id="rId6"/>
            </p:custDataLst>
          </p:nvPr>
        </p:nvSpPr>
        <p:spPr>
          <a:xfrm>
            <a:off x="13192125" y="2905760"/>
            <a:ext cx="2999740" cy="2810510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>
            <a:noAutofit/>
          </a:bodyPr>
          <a:lstStyle/>
          <a:p>
            <a:endParaRPr lang="en-US" altLang="zh-CN" sz="1200">
              <a:ln>
                <a:noFill/>
              </a:ln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3335018" y="4620003"/>
            <a:ext cx="2664000" cy="93600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zh-CN" altLang="en-US" sz="1200" dirty="0">
                <a:sym typeface="+mn-ea"/>
              </a:rPr>
              <a:t>建设工程质量安全监督手续</a:t>
            </a:r>
            <a:endParaRPr lang="en-US" altLang="zh-CN" sz="1200" dirty="0">
              <a:sym typeface="+mn-ea"/>
            </a:endParaRPr>
          </a:p>
          <a:p>
            <a:pPr algn="ctr">
              <a:lnSpc>
                <a:spcPts val="1600"/>
              </a:lnSpc>
            </a:pPr>
            <a:r>
              <a:rPr lang="zh-CN" altLang="en-US" sz="1200" dirty="0">
                <a:sym typeface="+mn-ea"/>
              </a:rPr>
              <a:t>办理并核发建筑工程施工许可证</a:t>
            </a:r>
            <a:endParaRPr lang="en-US" altLang="zh-CN" sz="1200" dirty="0">
              <a:ln>
                <a:noFill/>
              </a:ln>
            </a:endParaRPr>
          </a:p>
          <a:p>
            <a:pPr algn="ctr">
              <a:lnSpc>
                <a:spcPts val="1600"/>
              </a:lnSpc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3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72" name="文本框 71"/>
          <p:cNvSpPr txBox="1"/>
          <p:nvPr>
            <p:custDataLst>
              <p:tags r:id="rId7"/>
            </p:custDataLst>
          </p:nvPr>
        </p:nvSpPr>
        <p:spPr>
          <a:xfrm>
            <a:off x="17549860" y="2905759"/>
            <a:ext cx="2500330" cy="2864150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>
            <a:noAutofit/>
          </a:bodyPr>
          <a:lstStyle/>
          <a:p>
            <a:endParaRPr lang="en-US" altLang="zh-CN" sz="1200">
              <a:ln>
                <a:noFill/>
              </a:ln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17621298" y="3924668"/>
            <a:ext cx="2357454" cy="71438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ln>
                  <a:noFill/>
                </a:ln>
                <a:sym typeface="+mn-ea"/>
              </a:rPr>
              <a:t>建设工程竣工验收备案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2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17621298" y="3008629"/>
            <a:ext cx="2357454" cy="832454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联合验收</a:t>
            </a:r>
            <a:r>
              <a:rPr lang="zh-CN" altLang="en-US" sz="1200" dirty="0" smtClean="0">
                <a:ln>
                  <a:noFill/>
                </a:ln>
              </a:rPr>
              <a:t>（自然资源、</a:t>
            </a:r>
            <a:r>
              <a:rPr lang="zh-CN" altLang="en-US" sz="1200" dirty="0">
                <a:ln>
                  <a:noFill/>
                </a:ln>
              </a:rPr>
              <a:t>消防</a:t>
            </a:r>
            <a:r>
              <a:rPr lang="zh-CN" altLang="en-US" sz="1200" dirty="0" smtClean="0">
                <a:ln>
                  <a:noFill/>
                </a:ln>
              </a:rPr>
              <a:t>、档案</a:t>
            </a:r>
            <a:r>
              <a:rPr lang="zh-CN" altLang="en-US" sz="1200" dirty="0">
                <a:ln>
                  <a:noFill/>
                </a:ln>
              </a:rPr>
              <a:t>等）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8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cxnSp>
        <p:nvCxnSpPr>
          <p:cNvPr id="75" name="直接箭头连接符 74"/>
          <p:cNvCxnSpPr/>
          <p:nvPr>
            <p:custDataLst>
              <p:tags r:id="rId8"/>
            </p:custDataLst>
          </p:nvPr>
        </p:nvCxnSpPr>
        <p:spPr>
          <a:xfrm>
            <a:off x="16192538" y="3412455"/>
            <a:ext cx="1285884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10941685" y="6155055"/>
            <a:ext cx="1908810" cy="643255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市政公用设施报装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0548620" y="3423811"/>
            <a:ext cx="6336030" cy="3070624"/>
            <a:chOff x="16612" y="5415"/>
            <a:chExt cx="9978" cy="13037"/>
          </a:xfrm>
        </p:grpSpPr>
        <p:cxnSp>
          <p:nvCxnSpPr>
            <p:cNvPr id="71" name="肘形连接符 70"/>
            <p:cNvCxnSpPr>
              <a:stCxn id="94" idx="2"/>
              <a:endCxn id="54" idx="1"/>
            </p:cNvCxnSpPr>
            <p:nvPr>
              <p:custDataLst>
                <p:tags r:id="rId10"/>
              </p:custDataLst>
            </p:nvPr>
          </p:nvCxnSpPr>
          <p:spPr>
            <a:xfrm rot="16200000" flipH="1">
              <a:off x="15311" y="16457"/>
              <a:ext cx="3221" cy="619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肘形连接符 75"/>
            <p:cNvCxnSpPr/>
            <p:nvPr>
              <p:custDataLst>
                <p:tags r:id="rId11"/>
              </p:custDataLst>
            </p:nvPr>
          </p:nvCxnSpPr>
          <p:spPr>
            <a:xfrm flipV="1">
              <a:off x="20237" y="5415"/>
              <a:ext cx="6353" cy="1303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文本框 97"/>
          <p:cNvSpPr txBox="1"/>
          <p:nvPr/>
        </p:nvSpPr>
        <p:spPr>
          <a:xfrm>
            <a:off x="5438662" y="6455613"/>
            <a:ext cx="2435154" cy="648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风景名胜区内建设活动审批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  <a:endParaRPr lang="zh-CN" altLang="en-US" sz="1200" dirty="0">
              <a:ln>
                <a:noFill/>
              </a:ln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13335018" y="3012515"/>
            <a:ext cx="2664000" cy="1513235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dash"/>
          </a:ln>
        </p:spPr>
        <p:txBody>
          <a:bodyPr wrap="square" bIns="0" rtlCol="0" anchor="ctr" anchorCtr="0">
            <a:sp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sz="1200" dirty="0">
                <a:ln>
                  <a:noFill/>
                </a:ln>
                <a:sym typeface="+mn-ea"/>
              </a:rPr>
              <a:t>施工图设计文件审查（联合图审，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sz="1200" dirty="0">
                <a:ln>
                  <a:noFill/>
                </a:ln>
                <a:sym typeface="+mn-ea"/>
              </a:rPr>
              <a:t>含消防、技防等）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（审批时限</a:t>
            </a:r>
            <a:r>
              <a:rPr lang="zh-CN" altLang="en-US" sz="1200" dirty="0" smtClean="0">
                <a:sym typeface="+mn-ea"/>
              </a:rPr>
              <a:t>：</a:t>
            </a:r>
            <a:r>
              <a:rPr lang="en-US" altLang="zh-CN" sz="1200" dirty="0" smtClean="0">
                <a:sym typeface="+mn-ea"/>
              </a:rPr>
              <a:t>13+1</a:t>
            </a:r>
            <a:r>
              <a:rPr lang="zh-CN" altLang="en-US" sz="1200" dirty="0" smtClean="0">
                <a:sym typeface="+mn-ea"/>
              </a:rPr>
              <a:t>个</a:t>
            </a:r>
            <a:r>
              <a:rPr lang="zh-CN" altLang="en-US" sz="1200" dirty="0">
                <a:sym typeface="+mn-ea"/>
              </a:rPr>
              <a:t>工作日）</a:t>
            </a:r>
            <a:endParaRPr lang="en-US" altLang="zh-CN" sz="1200" dirty="0">
              <a:sym typeface="+mn-ea"/>
            </a:endParaRPr>
          </a:p>
          <a:p>
            <a:pPr algn="ctr"/>
            <a:endParaRPr lang="en-US" altLang="zh-CN" sz="1200" dirty="0"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招标上限值评审</a:t>
            </a:r>
            <a:endParaRPr lang="en-US" altLang="zh-CN" sz="1200" dirty="0"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8</a:t>
            </a:r>
            <a:r>
              <a:rPr lang="zh-CN" altLang="en-US" sz="1200" dirty="0">
                <a:sym typeface="+mn-ea"/>
              </a:rPr>
              <a:t>个工作日）</a:t>
            </a:r>
            <a:endParaRPr lang="en-US" altLang="zh-CN" sz="1200" dirty="0">
              <a:sym typeface="+mn-ea"/>
            </a:endParaRPr>
          </a:p>
        </p:txBody>
      </p:sp>
      <p:sp>
        <p:nvSpPr>
          <p:cNvPr id="146" name="文本框 145"/>
          <p:cNvSpPr txBox="1"/>
          <p:nvPr/>
        </p:nvSpPr>
        <p:spPr>
          <a:xfrm>
            <a:off x="5438662" y="10398852"/>
            <a:ext cx="2424795" cy="62569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CN" sz="1200" dirty="0">
                <a:ln>
                  <a:noFill/>
                </a:ln>
              </a:rPr>
              <a:t>建设项目环境影响评价审批（含</a:t>
            </a:r>
            <a:r>
              <a:rPr lang="zh-CN" altLang="en-US" sz="1200" dirty="0">
                <a:sym typeface="+mn-ea"/>
              </a:rPr>
              <a:t>江河、湖泊新建、改建或者扩大排污口审核</a:t>
            </a:r>
            <a:r>
              <a:rPr lang="zh-CN" sz="1200" dirty="0">
                <a:ln>
                  <a:noFill/>
                </a:ln>
              </a:rPr>
              <a:t>）</a:t>
            </a:r>
            <a:endParaRPr lang="en-US" altLang="zh-CN" sz="1200" dirty="0">
              <a:ln>
                <a:noFill/>
              </a:ln>
            </a:endParaRPr>
          </a:p>
          <a:p>
            <a:pPr algn="ctr">
              <a:lnSpc>
                <a:spcPct val="100000"/>
              </a:lnSpc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15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151" name="文本框 150"/>
          <p:cNvSpPr txBox="1"/>
          <p:nvPr/>
        </p:nvSpPr>
        <p:spPr>
          <a:xfrm>
            <a:off x="5438662" y="11138777"/>
            <a:ext cx="2413130" cy="62569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zh-CN" sz="1200" dirty="0"/>
              <a:t>生产建设项目水土保持方案审批</a:t>
            </a: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154" name="文本框 153"/>
          <p:cNvSpPr txBox="1"/>
          <p:nvPr/>
        </p:nvSpPr>
        <p:spPr>
          <a:xfrm>
            <a:off x="1619186" y="12878157"/>
            <a:ext cx="193712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注：</a:t>
            </a:r>
            <a:r>
              <a:rPr lang="en-US" altLang="zh-CN" sz="1200" dirty="0"/>
              <a:t>1</a:t>
            </a:r>
            <a:r>
              <a:rPr lang="zh-CN" altLang="en-US" sz="1200" dirty="0" smtClean="0"/>
              <a:t>、该类项目原则上应在湖南省工程建设项目审批管理系统进行办理。审批</a:t>
            </a:r>
            <a:r>
              <a:rPr lang="zh-CN" altLang="en-US" sz="1200" dirty="0"/>
              <a:t>时限自受理之日起计算</a:t>
            </a:r>
            <a:r>
              <a:rPr lang="zh-CN" altLang="en-US" sz="1200" dirty="0" smtClean="0"/>
              <a:t>。</a:t>
            </a:r>
            <a:endParaRPr lang="zh-CN" altLang="en-US" sz="1200" dirty="0"/>
          </a:p>
          <a:p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zh-CN" altLang="en-US" sz="1200" dirty="0"/>
              <a:t>虚线框内的事项实行并联审批。</a:t>
            </a:r>
            <a:endParaRPr lang="en-US" altLang="zh-CN" sz="1200" dirty="0"/>
          </a:p>
          <a:p>
            <a:r>
              <a:rPr lang="en-US" altLang="zh-CN" sz="1200" dirty="0" smtClean="0"/>
              <a:t>3</a:t>
            </a:r>
            <a:r>
              <a:rPr lang="zh-CN" altLang="en-US" sz="1200" dirty="0" smtClean="0"/>
              <a:t>、</a:t>
            </a:r>
            <a:r>
              <a:rPr lang="zh-CN" altLang="en-US" sz="1200" dirty="0"/>
              <a:t>行政审批、备案和依法由政府组织、委托或购买服务的技术审查、中介服务均计入相应审批事项的审批时限；市政公用服务报装办理时间计入审批总时限。</a:t>
            </a:r>
            <a:endParaRPr lang="en-US" altLang="zh-CN" sz="1200" dirty="0"/>
          </a:p>
        </p:txBody>
      </p:sp>
      <p:sp>
        <p:nvSpPr>
          <p:cNvPr id="256" name="文本框 255"/>
          <p:cNvSpPr txBox="1"/>
          <p:nvPr/>
        </p:nvSpPr>
        <p:spPr>
          <a:xfrm>
            <a:off x="5438662" y="5747683"/>
            <a:ext cx="2435154" cy="648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ln>
                  <a:noFill/>
                </a:ln>
              </a:rPr>
              <a:t>建设项目压覆重要矿产资源审批</a:t>
            </a: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259" name="文本框 258"/>
          <p:cNvSpPr txBox="1"/>
          <p:nvPr/>
        </p:nvSpPr>
        <p:spPr>
          <a:xfrm>
            <a:off x="5438662" y="7212986"/>
            <a:ext cx="2435154" cy="160095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ym typeface="+mn-ea"/>
              </a:rPr>
              <a:t>建设项目使用林地（含临时使用）及在森林和野生动物类型自然保护区或森林公园建设审批（核</a:t>
            </a:r>
            <a:r>
              <a:rPr lang="en-US" altLang="zh-CN" sz="1200" dirty="0">
                <a:sym typeface="+mn-ea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621298" y="4722633"/>
            <a:ext cx="2357454" cy="913904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ln>
                  <a:noFill/>
                </a:ln>
              </a:rPr>
              <a:t>城镇排水与污水处理设施竣工验收</a:t>
            </a:r>
            <a:r>
              <a:rPr lang="zh-CN" altLang="en-US" sz="1200" dirty="0" smtClean="0">
                <a:ln>
                  <a:noFill/>
                </a:ln>
              </a:rPr>
              <a:t>备案</a:t>
            </a:r>
            <a:r>
              <a:rPr lang="zh-CN" altLang="en-US" sz="1200" dirty="0" smtClean="0">
                <a:sym typeface="+mn-ea"/>
              </a:rPr>
              <a:t>（</a:t>
            </a:r>
            <a:r>
              <a:rPr lang="zh-CN" altLang="en-US" sz="1200" dirty="0">
                <a:sym typeface="+mn-ea"/>
              </a:rPr>
              <a:t>审批时限</a:t>
            </a:r>
            <a:r>
              <a:rPr lang="zh-CN" altLang="en-US" sz="1200" dirty="0" smtClean="0">
                <a:sym typeface="+mn-ea"/>
              </a:rPr>
              <a:t>：</a:t>
            </a:r>
            <a:r>
              <a:rPr lang="en-US" altLang="zh-CN" sz="1200" dirty="0" smtClean="0">
                <a:sym typeface="+mn-ea"/>
              </a:rPr>
              <a:t>2</a:t>
            </a:r>
            <a:r>
              <a:rPr lang="zh-CN" altLang="en-US" sz="1200" dirty="0" smtClean="0">
                <a:sym typeface="+mn-ea"/>
              </a:rPr>
              <a:t>个</a:t>
            </a:r>
            <a:r>
              <a:rPr lang="zh-CN" altLang="en-US" sz="1200" dirty="0">
                <a:sym typeface="+mn-ea"/>
              </a:rPr>
              <a:t>工作日）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438775" y="5014595"/>
            <a:ext cx="2445385" cy="7023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建设用地规划许可证核发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3</a:t>
            </a:r>
            <a:r>
              <a:rPr lang="zh-CN" altLang="en-US" sz="1200" dirty="0">
                <a:sym typeface="+mn-ea"/>
              </a:rPr>
              <a:t>个工作日）</a:t>
            </a:r>
            <a:endParaRPr lang="zh-CN" altLang="en-US" sz="1200" dirty="0">
              <a:ln>
                <a:noFill/>
              </a:ln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38775" y="3689985"/>
            <a:ext cx="2445385" cy="558165"/>
          </a:xfrm>
          <a:prstGeom prst="rect">
            <a:avLst/>
          </a:prstGeom>
          <a:noFill/>
          <a:ln w="9525" cmpd="sng">
            <a:noFill/>
            <a:prstDash val="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1200" dirty="0">
                <a:sym typeface="+mn-ea"/>
              </a:rPr>
              <a:t>建设项目用地预审</a:t>
            </a:r>
          </a:p>
          <a:p>
            <a:pPr algn="ctr"/>
            <a:r>
              <a:rPr lang="zh-CN" altLang="en-US" sz="1200" dirty="0">
                <a:sym typeface="+mn-ea"/>
              </a:rPr>
              <a:t>与选址意见书核发</a:t>
            </a:r>
            <a:endParaRPr lang="en-US" altLang="zh-CN" sz="1200" dirty="0">
              <a:sym typeface="+mn-ea"/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419612" y="4356309"/>
            <a:ext cx="2445112" cy="64642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  <a:sym typeface="+mn-ea"/>
              </a:rPr>
              <a:t>政府投资项目</a:t>
            </a:r>
            <a:endParaRPr lang="zh-CN" altLang="en-US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ln>
                  <a:noFill/>
                </a:ln>
                <a:sym typeface="+mn-ea"/>
              </a:rPr>
              <a:t>可行性研究报告审批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130" name="文本框 129"/>
          <p:cNvSpPr txBox="1"/>
          <p:nvPr/>
        </p:nvSpPr>
        <p:spPr>
          <a:xfrm>
            <a:off x="5438662" y="9718181"/>
            <a:ext cx="2424795" cy="49265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sz="1200" dirty="0">
                <a:ln>
                  <a:noFill/>
                </a:ln>
              </a:rPr>
              <a:t>洪水影响评价审批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132" name="文本框 131"/>
          <p:cNvSpPr txBox="1"/>
          <p:nvPr/>
        </p:nvSpPr>
        <p:spPr>
          <a:xfrm>
            <a:off x="5438662" y="9047706"/>
            <a:ext cx="2426058" cy="579357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建设工程文物保护和考古许可</a:t>
            </a: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cxnSp>
        <p:nvCxnSpPr>
          <p:cNvPr id="99" name="直接连接符 98"/>
          <p:cNvCxnSpPr/>
          <p:nvPr/>
        </p:nvCxnSpPr>
        <p:spPr>
          <a:xfrm rot="10800000" flipH="1">
            <a:off x="13335018" y="3922760"/>
            <a:ext cx="2643206" cy="1588"/>
          </a:xfrm>
          <a:prstGeom prst="line">
            <a:avLst/>
          </a:prstGeom>
          <a:ln w="9525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本框 97"/>
          <p:cNvSpPr txBox="1"/>
          <p:nvPr/>
        </p:nvSpPr>
        <p:spPr>
          <a:xfrm>
            <a:off x="5436416" y="3012515"/>
            <a:ext cx="2435154" cy="6480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政府投资项目建议书审批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3</a:t>
            </a:r>
            <a:r>
              <a:rPr lang="zh-CN" altLang="en-US" sz="1200" dirty="0">
                <a:sym typeface="+mn-ea"/>
              </a:rPr>
              <a:t>个工作日）</a:t>
            </a:r>
            <a:endParaRPr lang="zh-CN" altLang="en-US" sz="1200" dirty="0">
              <a:ln>
                <a:noFill/>
              </a:ln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5455929" y="11830672"/>
            <a:ext cx="2413130" cy="625694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/>
              <a:t>节能审查（乡镇污水处理设施项目无需办理此事项）</a:t>
            </a:r>
          </a:p>
          <a:p>
            <a:pPr algn="ctr"/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cxnSp>
        <p:nvCxnSpPr>
          <p:cNvPr id="70" name="直接连接符 69"/>
          <p:cNvCxnSpPr/>
          <p:nvPr/>
        </p:nvCxnSpPr>
        <p:spPr>
          <a:xfrm>
            <a:off x="5418345" y="3660515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>
          <a:xfrm>
            <a:off x="5422909" y="4308475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>
          <a:xfrm>
            <a:off x="5455929" y="5014802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5438662" y="5747683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5438662" y="6476584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5426458" y="7103613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>
          <a:xfrm>
            <a:off x="5438388" y="8989179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接连接符 83"/>
          <p:cNvCxnSpPr/>
          <p:nvPr/>
        </p:nvCxnSpPr>
        <p:spPr>
          <a:xfrm>
            <a:off x="5455929" y="9656341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5418345" y="10236552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5418345" y="11152621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5455929" y="11842430"/>
            <a:ext cx="2445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文本框 60"/>
          <p:cNvSpPr txBox="1"/>
          <p:nvPr/>
        </p:nvSpPr>
        <p:spPr>
          <a:xfrm>
            <a:off x="8834424" y="3008629"/>
            <a:ext cx="3500462" cy="2546966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dash"/>
          </a:ln>
        </p:spPr>
        <p:txBody>
          <a:bodyPr wrap="square" bIns="0" rtlCol="0" anchor="ctr" anchorCtr="0">
            <a:noAutofit/>
          </a:bodyPr>
          <a:lstStyle/>
          <a:p>
            <a:pPr algn="ctr"/>
            <a:endParaRPr lang="zh-CN" altLang="en-US" sz="1200" dirty="0">
              <a:ln>
                <a:noFill/>
              </a:ln>
            </a:endParaRPr>
          </a:p>
        </p:txBody>
      </p:sp>
      <p:cxnSp>
        <p:nvCxnSpPr>
          <p:cNvPr id="93" name="直接箭头连接符 92"/>
          <p:cNvCxnSpPr/>
          <p:nvPr>
            <p:custDataLst>
              <p:tags r:id="rId9"/>
            </p:custDataLst>
          </p:nvPr>
        </p:nvCxnSpPr>
        <p:spPr>
          <a:xfrm flipV="1">
            <a:off x="8187751" y="3412455"/>
            <a:ext cx="360921" cy="37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文本框 55"/>
          <p:cNvSpPr txBox="1"/>
          <p:nvPr/>
        </p:nvSpPr>
        <p:spPr>
          <a:xfrm>
            <a:off x="8620110" y="2907665"/>
            <a:ext cx="3857652" cy="2810328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/>
            <a:endParaRPr lang="zh-CN" altLang="en-US" sz="1200" dirty="0">
              <a:ln>
                <a:noFill/>
              </a:ln>
            </a:endParaRPr>
          </a:p>
        </p:txBody>
      </p:sp>
      <p:sp>
        <p:nvSpPr>
          <p:cNvPr id="95" name="文本框 56"/>
          <p:cNvSpPr txBox="1"/>
          <p:nvPr/>
        </p:nvSpPr>
        <p:spPr>
          <a:xfrm>
            <a:off x="8905862" y="3055265"/>
            <a:ext cx="3286148" cy="1214446"/>
          </a:xfrm>
          <a:prstGeom prst="rect">
            <a:avLst/>
          </a:prstGeom>
          <a:noFill/>
          <a:ln w="0" cmpd="sng">
            <a:noFill/>
            <a:prstDash val="dash"/>
          </a:ln>
        </p:spPr>
        <p:txBody>
          <a:bodyPr wrap="square" bIns="0" rtlCol="0" anchor="ctr" anchorCtr="0">
            <a:noAutofit/>
          </a:bodyPr>
          <a:lstStyle/>
          <a:p>
            <a:pPr algn="ctr"/>
            <a:r>
              <a:rPr lang="zh-CN" altLang="en-US" sz="1200" dirty="0">
                <a:ln>
                  <a:noFill/>
                </a:ln>
              </a:rPr>
              <a:t>建设工程规划类许可证核发</a:t>
            </a:r>
          </a:p>
          <a:p>
            <a:pPr algn="ctr"/>
            <a:r>
              <a:rPr lang="zh-CN" altLang="en-US" sz="1200" dirty="0">
                <a:ln>
                  <a:noFill/>
                </a:ln>
              </a:rPr>
              <a:t>（含设计方案审查，</a:t>
            </a:r>
            <a:r>
              <a:rPr lang="zh-CN" altLang="en-US" sz="1200" dirty="0"/>
              <a:t>组织住</a:t>
            </a:r>
            <a:r>
              <a:rPr lang="zh-CN" altLang="en-US" sz="1200"/>
              <a:t>建、教育</a:t>
            </a:r>
            <a:r>
              <a:rPr lang="zh-CN" altLang="en-US" sz="1200" dirty="0"/>
              <a:t>、园林、地震、文物、交警等部门并联审查</a:t>
            </a:r>
            <a:r>
              <a:rPr lang="zh-CN" altLang="en-US" sz="1200" dirty="0">
                <a:ln>
                  <a:noFill/>
                </a:ln>
              </a:rPr>
              <a:t>）</a:t>
            </a:r>
            <a:endParaRPr lang="en-US" altLang="zh-CN" sz="1200" dirty="0">
              <a:ln>
                <a:noFill/>
              </a:ln>
            </a:endParaRPr>
          </a:p>
          <a:p>
            <a:pPr algn="ctr"/>
            <a:r>
              <a:rPr lang="zh-CN" altLang="en-US" sz="1200" dirty="0"/>
              <a:t>（审批时限：</a:t>
            </a:r>
            <a:r>
              <a:rPr lang="en-US" altLang="zh-CN" sz="1200" dirty="0"/>
              <a:t>11</a:t>
            </a:r>
            <a:r>
              <a:rPr lang="zh-CN" altLang="en-US" sz="1200" dirty="0"/>
              <a:t>个工作日）</a:t>
            </a:r>
            <a:endParaRPr lang="zh-CN" altLang="en-US" sz="1200" dirty="0">
              <a:ln>
                <a:noFill/>
              </a:ln>
            </a:endParaRPr>
          </a:p>
        </p:txBody>
      </p:sp>
      <p:sp>
        <p:nvSpPr>
          <p:cNvPr id="96" name="文本框 57"/>
          <p:cNvSpPr txBox="1"/>
          <p:nvPr/>
        </p:nvSpPr>
        <p:spPr>
          <a:xfrm>
            <a:off x="8834424" y="4269711"/>
            <a:ext cx="1785950" cy="1071570"/>
          </a:xfrm>
          <a:prstGeom prst="rect">
            <a:avLst/>
          </a:prstGeom>
          <a:noFill/>
          <a:ln w="0" cmpd="sng">
            <a:noFill/>
            <a:prstDash val="dash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zh-CN" sz="1200" dirty="0">
                <a:ln>
                  <a:noFill/>
                </a:ln>
              </a:rPr>
              <a:t>政府投资项目初步设计</a:t>
            </a:r>
            <a:r>
              <a:rPr lang="zh-CN" sz="1200" dirty="0" smtClean="0">
                <a:ln>
                  <a:noFill/>
                </a:ln>
              </a:rPr>
              <a:t>审批</a:t>
            </a:r>
            <a:r>
              <a:rPr lang="zh-CN" altLang="en-US" sz="1200" dirty="0" smtClean="0">
                <a:sym typeface="+mn-ea"/>
              </a:rPr>
              <a:t>（</a:t>
            </a:r>
            <a:r>
              <a:rPr lang="zh-CN" altLang="en-US" sz="1200" dirty="0">
                <a:sym typeface="+mn-ea"/>
              </a:rPr>
              <a:t>审批时限：</a:t>
            </a:r>
            <a:r>
              <a:rPr lang="en-US" altLang="zh-CN" sz="1200" dirty="0">
                <a:sym typeface="+mn-ea"/>
              </a:rPr>
              <a:t>6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cxnSp>
        <p:nvCxnSpPr>
          <p:cNvPr id="97" name="直接连接符 96"/>
          <p:cNvCxnSpPr>
            <a:endCxn id="92" idx="3"/>
          </p:cNvCxnSpPr>
          <p:nvPr/>
        </p:nvCxnSpPr>
        <p:spPr>
          <a:xfrm>
            <a:off x="8834424" y="4269713"/>
            <a:ext cx="3500462" cy="123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矩形 99"/>
          <p:cNvSpPr/>
          <p:nvPr/>
        </p:nvSpPr>
        <p:spPr>
          <a:xfrm>
            <a:off x="10691812" y="4412587"/>
            <a:ext cx="128588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 smtClean="0"/>
              <a:t>政府投资项目初步设计概算审批</a:t>
            </a:r>
            <a:r>
              <a:rPr lang="zh-CN" altLang="en-US" sz="1200" dirty="0" smtClean="0">
                <a:sym typeface="+mn-ea"/>
              </a:rPr>
              <a:t>（审批时限：</a:t>
            </a:r>
            <a:r>
              <a:rPr lang="en-US" altLang="zh-CN" sz="1200" dirty="0" smtClean="0">
                <a:sym typeface="+mn-ea"/>
              </a:rPr>
              <a:t>10</a:t>
            </a:r>
            <a:r>
              <a:rPr lang="zh-CN" altLang="en-US" sz="1200" dirty="0" smtClean="0">
                <a:sym typeface="+mn-ea"/>
              </a:rPr>
              <a:t>个工作日）</a:t>
            </a:r>
            <a:endParaRPr lang="zh-CN" altLang="en-US" sz="1200" dirty="0">
              <a:sym typeface="+mn-ea"/>
            </a:endParaRPr>
          </a:p>
        </p:txBody>
      </p:sp>
      <p:cxnSp>
        <p:nvCxnSpPr>
          <p:cNvPr id="101" name="直接连接符 100"/>
          <p:cNvCxnSpPr/>
          <p:nvPr/>
        </p:nvCxnSpPr>
        <p:spPr>
          <a:xfrm rot="5400000">
            <a:off x="9905994" y="4912653"/>
            <a:ext cx="1285090" cy="7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3335000" y="8166735"/>
            <a:ext cx="2663825" cy="94107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sz="1200" dirty="0">
                <a:ln>
                  <a:noFill/>
                </a:ln>
                <a:sym typeface="+mn-ea"/>
              </a:rPr>
              <a:t>建设工程招标投标情况书面报告</a:t>
            </a: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2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29" name="文本框 111"/>
          <p:cNvSpPr txBox="1"/>
          <p:nvPr/>
        </p:nvSpPr>
        <p:spPr>
          <a:xfrm>
            <a:off x="13335000" y="7072630"/>
            <a:ext cx="2663825" cy="94107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建设工程施工招标文件</a:t>
            </a:r>
            <a:endParaRPr lang="en-US" altLang="zh-CN" sz="1200" dirty="0"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（最高投标限价）、文件澄清</a:t>
            </a:r>
            <a:endParaRPr lang="en-US" altLang="zh-CN" sz="1200" dirty="0">
              <a:sym typeface="+mn-ea"/>
            </a:endParaRPr>
          </a:p>
          <a:p>
            <a:pPr algn="ctr">
              <a:lnSpc>
                <a:spcPts val="2000"/>
              </a:lnSpc>
            </a:pPr>
            <a:r>
              <a:rPr lang="zh-CN" altLang="en-US" sz="1200" dirty="0">
                <a:sym typeface="+mn-ea"/>
              </a:rPr>
              <a:t>或修改备案（审批时限：</a:t>
            </a:r>
            <a:r>
              <a:rPr lang="en-US" altLang="zh-CN" sz="1200" dirty="0">
                <a:sym typeface="+mn-ea"/>
              </a:rPr>
              <a:t>2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3335000" y="9260840"/>
            <a:ext cx="2663825" cy="94107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ln>
                  <a:noFill/>
                </a:ln>
                <a:sym typeface="+mn-ea"/>
              </a:rPr>
              <a:t>市政设施建设类审批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3335000" y="10354945"/>
            <a:ext cx="2663825" cy="94107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ln>
                  <a:noFill/>
                </a:ln>
                <a:sym typeface="+mn-ea"/>
              </a:rPr>
              <a:t>工程建设涉及城市绿地、树木审批</a:t>
            </a: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3335000" y="11449050"/>
            <a:ext cx="2663825" cy="941070"/>
          </a:xfrm>
          <a:prstGeom prst="rect">
            <a:avLst/>
          </a:prstGeom>
          <a:noFill/>
          <a:ln w="0" cmpd="sng">
            <a:solidFill>
              <a:srgbClr val="000000"/>
            </a:solidFill>
            <a:prstDash val="solid"/>
          </a:ln>
        </p:spPr>
        <p:txBody>
          <a:bodyPr wrap="square" bIns="0" rtlCol="0" anchor="ctr" anchorCtr="0">
            <a:noAutofit/>
          </a:bodyPr>
          <a:lstStyle/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ln>
                  <a:noFill/>
                </a:ln>
                <a:sym typeface="+mn-ea"/>
              </a:rPr>
              <a:t>因工程建设需要拆除、改动、迁移供水、排水与污水处理设施审核</a:t>
            </a:r>
            <a:endParaRPr lang="en-US" altLang="zh-CN" sz="1200" dirty="0">
              <a:ln>
                <a:noFill/>
              </a:ln>
              <a:sym typeface="+mn-ea"/>
            </a:endParaRPr>
          </a:p>
          <a:p>
            <a:pPr algn="ctr">
              <a:lnSpc>
                <a:spcPts val="2000"/>
              </a:lnSpc>
              <a:buClrTx/>
              <a:buSzTx/>
              <a:buNone/>
            </a:pPr>
            <a:r>
              <a:rPr lang="zh-CN" altLang="en-US" sz="1200" dirty="0">
                <a:sym typeface="+mn-ea"/>
              </a:rPr>
              <a:t>（审批时限：</a:t>
            </a:r>
            <a:r>
              <a:rPr lang="en-US" altLang="zh-CN" sz="1200" dirty="0">
                <a:sym typeface="+mn-ea"/>
              </a:rPr>
              <a:t>5</a:t>
            </a:r>
            <a:r>
              <a:rPr lang="zh-CN" altLang="en-US" sz="1200" dirty="0">
                <a:sym typeface="+mn-ea"/>
              </a:rPr>
              <a:t>个工作日）</a:t>
            </a:r>
          </a:p>
        </p:txBody>
      </p:sp>
      <p:sp>
        <p:nvSpPr>
          <p:cNvPr id="85" name="页脚占位符 84"/>
          <p:cNvSpPr>
            <a:spLocks noGrp="1"/>
          </p:cNvSpPr>
          <p:nvPr>
            <p:ph type="ftr" sz="quarter" idx="11"/>
          </p:nvPr>
        </p:nvSpPr>
        <p:spPr>
          <a:xfrm>
            <a:off x="7306200" y="13576496"/>
            <a:ext cx="6771600" cy="1050000"/>
          </a:xfrm>
        </p:spPr>
        <p:txBody>
          <a:bodyPr/>
          <a:lstStyle/>
          <a:p>
            <a:pPr lvl="0"/>
            <a:r>
              <a:rPr lang="en-US" altLang="zh-CN" sz="2800" smtClean="0">
                <a:latin typeface="Times New Roman" pitchFamily="18" charset="0"/>
                <a:ea typeface="+mn-ea"/>
                <a:cs typeface="Times New Roman" pitchFamily="18" charset="0"/>
              </a:rPr>
              <a:t>56</a:t>
            </a:r>
            <a:endParaRPr lang="zh-CN" altLang="en-US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2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1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2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_BEAUTIFY_ZORDER_FLAG_TAG" val="16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 sz="800"/>
        </a:defPPr>
      </a:lstStyle>
    </a:tx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707</Words>
  <Application>WPS 演示</Application>
  <PresentationFormat>自定义</PresentationFormat>
  <Paragraphs>72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xuhao</dc:creator>
  <cp:lastModifiedBy>贺雪莲 172.16.19.1</cp:lastModifiedBy>
  <cp:revision>300</cp:revision>
  <dcterms:created xsi:type="dcterms:W3CDTF">2019-05-29T04:13:00Z</dcterms:created>
  <dcterms:modified xsi:type="dcterms:W3CDTF">2020-04-24T00:57:40Z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2052-11.1.0.9566</vt:lpwstr>
  </property>
</Properties>
</file>